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Bricolage Grotesque Light"/>
      <p:regular r:id="rId31"/>
      <p:bold r:id="rId32"/>
    </p:embeddedFont>
    <p:embeddedFont>
      <p:font typeface="Bricolage Grotesque SemiBold"/>
      <p:regular r:id="rId33"/>
      <p:bold r:id="rId34"/>
    </p:embeddedFont>
    <p:embeddedFont>
      <p:font typeface="Montserrat Medium"/>
      <p:regular r:id="rId35"/>
      <p:bold r:id="rId36"/>
      <p:italic r:id="rId37"/>
      <p:boldItalic r:id="rId38"/>
    </p:embeddedFont>
    <p:embeddedFont>
      <p:font typeface="Bricolage Grotesque ExtraBold"/>
      <p:bold r:id="rId39"/>
    </p:embeddedFont>
    <p:embeddedFont>
      <p:font typeface="Bricolage Grotesque"/>
      <p:regular r:id="rId40"/>
      <p:bold r:id="rId41"/>
    </p:embeddedFont>
    <p:embeddedFont>
      <p:font typeface="Open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4">
          <p15:clr>
            <a:srgbClr val="747775"/>
          </p15:clr>
        </p15:guide>
        <p15:guide id="2" pos="324">
          <p15:clr>
            <a:srgbClr val="747775"/>
          </p15:clr>
        </p15:guide>
        <p15:guide id="3" pos="5433">
          <p15:clr>
            <a:srgbClr val="747775"/>
          </p15:clr>
        </p15:guide>
        <p15:guide id="4" orient="horz" pos="2917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4" orient="horz"/>
        <p:guide pos="324"/>
        <p:guide pos="5433"/>
        <p:guide pos="291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ricolageGrotesque-regular.fntdata"/><Relationship Id="rId20" Type="http://schemas.openxmlformats.org/officeDocument/2006/relationships/slide" Target="slides/slide14.xml"/><Relationship Id="rId42" Type="http://schemas.openxmlformats.org/officeDocument/2006/relationships/font" Target="fonts/OpenSans-regular.fntdata"/><Relationship Id="rId41" Type="http://schemas.openxmlformats.org/officeDocument/2006/relationships/font" Target="fonts/BricolageGrotesque-bold.fntdata"/><Relationship Id="rId22" Type="http://schemas.openxmlformats.org/officeDocument/2006/relationships/slide" Target="slides/slide16.xml"/><Relationship Id="rId44" Type="http://schemas.openxmlformats.org/officeDocument/2006/relationships/font" Target="fonts/OpenSans-italic.fntdata"/><Relationship Id="rId21" Type="http://schemas.openxmlformats.org/officeDocument/2006/relationships/slide" Target="slides/slide15.xml"/><Relationship Id="rId43" Type="http://schemas.openxmlformats.org/officeDocument/2006/relationships/font" Target="fonts/OpenSans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OpenSans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BricolageGrotesqueLight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BricolageGrotesqueSemiBold-regular.fntdata"/><Relationship Id="rId10" Type="http://schemas.openxmlformats.org/officeDocument/2006/relationships/slide" Target="slides/slide4.xml"/><Relationship Id="rId32" Type="http://schemas.openxmlformats.org/officeDocument/2006/relationships/font" Target="fonts/BricolageGrotesqueLight-bold.fntdata"/><Relationship Id="rId13" Type="http://schemas.openxmlformats.org/officeDocument/2006/relationships/slide" Target="slides/slide7.xml"/><Relationship Id="rId35" Type="http://schemas.openxmlformats.org/officeDocument/2006/relationships/font" Target="fonts/MontserratMedium-regular.fntdata"/><Relationship Id="rId12" Type="http://schemas.openxmlformats.org/officeDocument/2006/relationships/slide" Target="slides/slide6.xml"/><Relationship Id="rId34" Type="http://schemas.openxmlformats.org/officeDocument/2006/relationships/font" Target="fonts/BricolageGrotesqueSemiBold-bold.fntdata"/><Relationship Id="rId15" Type="http://schemas.openxmlformats.org/officeDocument/2006/relationships/slide" Target="slides/slide9.xml"/><Relationship Id="rId37" Type="http://schemas.openxmlformats.org/officeDocument/2006/relationships/font" Target="fonts/MontserratMedium-italic.fntdata"/><Relationship Id="rId14" Type="http://schemas.openxmlformats.org/officeDocument/2006/relationships/slide" Target="slides/slide8.xml"/><Relationship Id="rId36" Type="http://schemas.openxmlformats.org/officeDocument/2006/relationships/font" Target="fonts/MontserratMedium-bold.fntdata"/><Relationship Id="rId17" Type="http://schemas.openxmlformats.org/officeDocument/2006/relationships/slide" Target="slides/slide11.xml"/><Relationship Id="rId39" Type="http://schemas.openxmlformats.org/officeDocument/2006/relationships/font" Target="fonts/BricolageGrotesqueExtraBold-bold.fntdata"/><Relationship Id="rId16" Type="http://schemas.openxmlformats.org/officeDocument/2006/relationships/slide" Target="slides/slide10.xml"/><Relationship Id="rId38" Type="http://schemas.openxmlformats.org/officeDocument/2006/relationships/font" Target="fonts/MontserratMedium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f17e88e9cc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f17e88e9cc_1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4f414971f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34f414971fe_0_1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4f414971fe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34f414971fe_0_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4f414971f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34f414971fe_0_1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4f414971fe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34f414971fe_0_1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4f414971fe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34f414971fe_0_1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4f414971fe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34f414971fe_0_1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4d513ed44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34d513ed44b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4f414971fe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34f414971fe_0_2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4f414971fe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34f414971fe_0_2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4f414971fe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34f414971fe_0_2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f17e88e9cc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2f17e88e9cc_1_9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4f414971fe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34f414971fe_0_2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4f414971fe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34f414971fe_0_2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4d513ed44b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34d513ed44b_0_1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f17e88e9cc_1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2f17e88e9cc_1_4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3e3ba93a7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33e3ba93a78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7fe51579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27fe51579e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4f414971f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34f414971fe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4f414971f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34f414971fe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4f414971f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34f414971fe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4f414971f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34f414971fe_0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4f414971fe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34f414971fe_0_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4f414971fe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34f414971fe_0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8.png"/><Relationship Id="rId5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9" Type="http://schemas.openxmlformats.org/officeDocument/2006/relationships/image" Target="../media/image7.jpg"/><Relationship Id="rId5" Type="http://schemas.openxmlformats.org/officeDocument/2006/relationships/image" Target="../media/image12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3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25"/>
          <p:cNvGrpSpPr/>
          <p:nvPr/>
        </p:nvGrpSpPr>
        <p:grpSpPr>
          <a:xfrm>
            <a:off x="2391086" y="4141671"/>
            <a:ext cx="1611808" cy="751786"/>
            <a:chOff x="2391086" y="4141671"/>
            <a:chExt cx="1611808" cy="751786"/>
          </a:xfrm>
        </p:grpSpPr>
        <p:sp>
          <p:nvSpPr>
            <p:cNvPr id="130" name="Google Shape;130;p25"/>
            <p:cNvSpPr/>
            <p:nvPr/>
          </p:nvSpPr>
          <p:spPr>
            <a:xfrm>
              <a:off x="2391086" y="4141671"/>
              <a:ext cx="1611808" cy="487472"/>
            </a:xfrm>
            <a:custGeom>
              <a:rect b="b" l="l" r="r" t="t"/>
              <a:pathLst>
                <a:path extrusionOk="0" h="249321" w="824370">
                  <a:moveTo>
                    <a:pt x="122481" y="0"/>
                  </a:moveTo>
                  <a:lnTo>
                    <a:pt x="701888" y="0"/>
                  </a:lnTo>
                  <a:cubicBezTo>
                    <a:pt x="769533" y="0"/>
                    <a:pt x="824370" y="54837"/>
                    <a:pt x="824370" y="122481"/>
                  </a:cubicBezTo>
                  <a:lnTo>
                    <a:pt x="824370" y="126840"/>
                  </a:lnTo>
                  <a:cubicBezTo>
                    <a:pt x="824370" y="159324"/>
                    <a:pt x="811465" y="190477"/>
                    <a:pt x="788496" y="213447"/>
                  </a:cubicBezTo>
                  <a:cubicBezTo>
                    <a:pt x="765526" y="236417"/>
                    <a:pt x="734372" y="249321"/>
                    <a:pt x="701888" y="249321"/>
                  </a:cubicBezTo>
                  <a:lnTo>
                    <a:pt x="122481" y="249321"/>
                  </a:lnTo>
                  <a:cubicBezTo>
                    <a:pt x="89997" y="249321"/>
                    <a:pt x="58844" y="236417"/>
                    <a:pt x="35874" y="213447"/>
                  </a:cubicBezTo>
                  <a:cubicBezTo>
                    <a:pt x="12904" y="190477"/>
                    <a:pt x="0" y="159324"/>
                    <a:pt x="0" y="126840"/>
                  </a:cubicBezTo>
                  <a:lnTo>
                    <a:pt x="0" y="122481"/>
                  </a:lnTo>
                  <a:cubicBezTo>
                    <a:pt x="0" y="89997"/>
                    <a:pt x="12904" y="58844"/>
                    <a:pt x="35874" y="35874"/>
                  </a:cubicBezTo>
                  <a:cubicBezTo>
                    <a:pt x="58844" y="12904"/>
                    <a:pt x="89997" y="0"/>
                    <a:pt x="122481" y="0"/>
                  </a:cubicBezTo>
                  <a:close/>
                </a:path>
              </a:pathLst>
            </a:custGeom>
            <a:solidFill>
              <a:srgbClr val="D92D20"/>
            </a:solidFill>
            <a:ln cap="rnd" cmpd="sng" w="19050">
              <a:solidFill>
                <a:srgbClr val="11111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5"/>
            <p:cNvSpPr txBox="1"/>
            <p:nvPr/>
          </p:nvSpPr>
          <p:spPr>
            <a:xfrm>
              <a:off x="2391086" y="4234787"/>
              <a:ext cx="1611808" cy="3943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650" lIns="24650" spcFirstLastPara="1" rIns="24650" wrap="square" tIns="24650">
              <a:noAutofit/>
            </a:bodyPr>
            <a:lstStyle/>
            <a:p>
              <a:pPr indent="0" lvl="0" marL="0" marR="0" rtl="0" algn="ctr">
                <a:lnSpc>
                  <a:spcPct val="1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5"/>
            <p:cNvSpPr txBox="1"/>
            <p:nvPr/>
          </p:nvSpPr>
          <p:spPr>
            <a:xfrm>
              <a:off x="2604645" y="4216057"/>
              <a:ext cx="1184700" cy="6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2200" u="none" cap="none" strike="noStrike">
                  <a:solidFill>
                    <a:srgbClr val="FFFFFF"/>
                  </a:solidFill>
                  <a:latin typeface="Bricolage Grotesque SemiBold"/>
                  <a:ea typeface="Bricolage Grotesque SemiBold"/>
                  <a:cs typeface="Bricolage Grotesque SemiBold"/>
                  <a:sym typeface="Bricolage Grotesque SemiBold"/>
                </a:rPr>
                <a:t>Lesson </a:t>
              </a:r>
              <a:r>
                <a:rPr lang="en" sz="2200">
                  <a:solidFill>
                    <a:srgbClr val="FFFFFF"/>
                  </a:solidFill>
                  <a:latin typeface="Bricolage Grotesque SemiBold"/>
                  <a:ea typeface="Bricolage Grotesque SemiBold"/>
                  <a:cs typeface="Bricolage Grotesque SemiBold"/>
                  <a:sym typeface="Bricolage Grotesque SemiBold"/>
                </a:rPr>
                <a:t>3</a:t>
              </a:r>
              <a:endParaRPr sz="700"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endParaRPr>
            </a:p>
          </p:txBody>
        </p:sp>
      </p:grpSp>
      <p:grpSp>
        <p:nvGrpSpPr>
          <p:cNvPr id="133" name="Google Shape;133;p25"/>
          <p:cNvGrpSpPr/>
          <p:nvPr/>
        </p:nvGrpSpPr>
        <p:grpSpPr>
          <a:xfrm>
            <a:off x="490249" y="4141675"/>
            <a:ext cx="1806548" cy="487472"/>
            <a:chOff x="490250" y="4141675"/>
            <a:chExt cx="1806548" cy="487472"/>
          </a:xfrm>
        </p:grpSpPr>
        <p:sp>
          <p:nvSpPr>
            <p:cNvPr id="134" name="Google Shape;134;p25"/>
            <p:cNvSpPr/>
            <p:nvPr/>
          </p:nvSpPr>
          <p:spPr>
            <a:xfrm>
              <a:off x="490250" y="4141675"/>
              <a:ext cx="1806548" cy="487472"/>
            </a:xfrm>
            <a:custGeom>
              <a:rect b="b" l="l" r="r" t="t"/>
              <a:pathLst>
                <a:path extrusionOk="0" h="249321" w="824268">
                  <a:moveTo>
                    <a:pt x="122496" y="0"/>
                  </a:moveTo>
                  <a:lnTo>
                    <a:pt x="701772" y="0"/>
                  </a:lnTo>
                  <a:cubicBezTo>
                    <a:pt x="734260" y="0"/>
                    <a:pt x="765417" y="12906"/>
                    <a:pt x="788390" y="35878"/>
                  </a:cubicBezTo>
                  <a:cubicBezTo>
                    <a:pt x="811362" y="58851"/>
                    <a:pt x="824268" y="90008"/>
                    <a:pt x="824268" y="122496"/>
                  </a:cubicBezTo>
                  <a:lnTo>
                    <a:pt x="824268" y="126825"/>
                  </a:lnTo>
                  <a:cubicBezTo>
                    <a:pt x="824268" y="194477"/>
                    <a:pt x="769424" y="249321"/>
                    <a:pt x="701772" y="249321"/>
                  </a:cubicBezTo>
                  <a:lnTo>
                    <a:pt x="122496" y="249321"/>
                  </a:lnTo>
                  <a:cubicBezTo>
                    <a:pt x="90008" y="249321"/>
                    <a:pt x="58851" y="236415"/>
                    <a:pt x="35878" y="213443"/>
                  </a:cubicBezTo>
                  <a:cubicBezTo>
                    <a:pt x="12906" y="190470"/>
                    <a:pt x="0" y="159313"/>
                    <a:pt x="0" y="126825"/>
                  </a:cubicBezTo>
                  <a:lnTo>
                    <a:pt x="0" y="122496"/>
                  </a:lnTo>
                  <a:cubicBezTo>
                    <a:pt x="0" y="90008"/>
                    <a:pt x="12906" y="58851"/>
                    <a:pt x="35878" y="35878"/>
                  </a:cubicBezTo>
                  <a:cubicBezTo>
                    <a:pt x="58851" y="12906"/>
                    <a:pt x="90008" y="0"/>
                    <a:pt x="122496" y="0"/>
                  </a:cubicBezTo>
                  <a:close/>
                </a:path>
              </a:pathLst>
            </a:custGeom>
            <a:solidFill>
              <a:srgbClr val="D92D20"/>
            </a:solidFill>
            <a:ln cap="rnd" cmpd="sng" w="19050">
              <a:solidFill>
                <a:srgbClr val="11111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5"/>
            <p:cNvSpPr txBox="1"/>
            <p:nvPr/>
          </p:nvSpPr>
          <p:spPr>
            <a:xfrm>
              <a:off x="490249" y="4234791"/>
              <a:ext cx="1806548" cy="3943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650" lIns="24650" spcFirstLastPara="1" rIns="24650" wrap="square" tIns="24650">
              <a:noAutofit/>
            </a:bodyPr>
            <a:lstStyle/>
            <a:p>
              <a:pPr indent="0" lvl="0" marL="0" marR="0" rtl="0" algn="ctr">
                <a:lnSpc>
                  <a:spcPct val="1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25"/>
            <p:cNvSpPr txBox="1"/>
            <p:nvPr/>
          </p:nvSpPr>
          <p:spPr>
            <a:xfrm>
              <a:off x="539424" y="4216061"/>
              <a:ext cx="1708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lt1"/>
                  </a:solidFill>
                  <a:latin typeface="Bricolage Grotesque SemiBold"/>
                  <a:ea typeface="Bricolage Grotesque SemiBold"/>
                  <a:cs typeface="Bricolage Grotesque SemiBold"/>
                  <a:sym typeface="Bricolage Grotesque SemiBold"/>
                </a:rPr>
                <a:t>DA K6</a:t>
              </a:r>
              <a:endParaRPr sz="2200">
                <a:solidFill>
                  <a:srgbClr val="FFFFFF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endParaRPr>
            </a:p>
          </p:txBody>
        </p:sp>
      </p:grpSp>
      <p:sp>
        <p:nvSpPr>
          <p:cNvPr id="137" name="Google Shape;137;p25"/>
          <p:cNvSpPr/>
          <p:nvPr/>
        </p:nvSpPr>
        <p:spPr>
          <a:xfrm>
            <a:off x="514350" y="514350"/>
            <a:ext cx="1310733" cy="467098"/>
          </a:xfrm>
          <a:custGeom>
            <a:rect b="b" l="l" r="r" t="t"/>
            <a:pathLst>
              <a:path extrusionOk="0" h="934195" w="2621466">
                <a:moveTo>
                  <a:pt x="0" y="0"/>
                </a:moveTo>
                <a:lnTo>
                  <a:pt x="2621466" y="0"/>
                </a:lnTo>
                <a:lnTo>
                  <a:pt x="2621466" y="934195"/>
                </a:lnTo>
                <a:lnTo>
                  <a:pt x="0" y="9341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8" name="Google Shape;138;p25"/>
          <p:cNvSpPr txBox="1"/>
          <p:nvPr/>
        </p:nvSpPr>
        <p:spPr>
          <a:xfrm>
            <a:off x="490250" y="2012950"/>
            <a:ext cx="55899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</a:rPr>
              <a:t>Lesson 9 - Data Modeling</a:t>
            </a:r>
            <a:endParaRPr b="1" sz="2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</a:rPr>
              <a:t>and DAX</a:t>
            </a:r>
            <a:endParaRPr b="1" sz="2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dk1"/>
              </a:solidFill>
            </a:endParaRPr>
          </a:p>
        </p:txBody>
      </p:sp>
      <p:sp>
        <p:nvSpPr>
          <p:cNvPr id="139" name="Google Shape;139;p25"/>
          <p:cNvSpPr txBox="1"/>
          <p:nvPr/>
        </p:nvSpPr>
        <p:spPr>
          <a:xfrm>
            <a:off x="523450" y="2957950"/>
            <a:ext cx="490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Power BI </a:t>
            </a:r>
            <a:endParaRPr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140" name="Google Shape;140;p25"/>
          <p:cNvSpPr txBox="1"/>
          <p:nvPr/>
        </p:nvSpPr>
        <p:spPr>
          <a:xfrm>
            <a:off x="6557038" y="3914077"/>
            <a:ext cx="1806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Created by Huydata</a:t>
            </a:r>
            <a:endParaRPr b="1" sz="1200">
              <a:solidFill>
                <a:srgbClr val="11111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grpSp>
        <p:nvGrpSpPr>
          <p:cNvPr id="141" name="Google Shape;141;p25"/>
          <p:cNvGrpSpPr/>
          <p:nvPr/>
        </p:nvGrpSpPr>
        <p:grpSpPr>
          <a:xfrm>
            <a:off x="6290611" y="530578"/>
            <a:ext cx="2339039" cy="201614"/>
            <a:chOff x="0" y="-38100"/>
            <a:chExt cx="6237436" cy="537637"/>
          </a:xfrm>
        </p:grpSpPr>
        <p:sp>
          <p:nvSpPr>
            <p:cNvPr id="142" name="Google Shape;142;p25"/>
            <p:cNvSpPr/>
            <p:nvPr/>
          </p:nvSpPr>
          <p:spPr>
            <a:xfrm>
              <a:off x="0" y="4053"/>
              <a:ext cx="491431" cy="491431"/>
            </a:xfrm>
            <a:custGeom>
              <a:rect b="b" l="l" r="r" t="t"/>
              <a:pathLst>
                <a:path extrusionOk="0" h="491431" w="491431">
                  <a:moveTo>
                    <a:pt x="0" y="0"/>
                  </a:moveTo>
                  <a:lnTo>
                    <a:pt x="491431" y="0"/>
                  </a:lnTo>
                  <a:lnTo>
                    <a:pt x="491431" y="491431"/>
                  </a:lnTo>
                  <a:lnTo>
                    <a:pt x="0" y="4914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43" name="Google Shape;143;p25"/>
            <p:cNvSpPr txBox="1"/>
            <p:nvPr/>
          </p:nvSpPr>
          <p:spPr>
            <a:xfrm>
              <a:off x="749101" y="-38100"/>
              <a:ext cx="5488335" cy="537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C6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fullstackdatascience.com</a:t>
              </a:r>
              <a:endParaRPr sz="700"/>
            </a:p>
          </p:txBody>
        </p:sp>
      </p:grpSp>
      <p:sp>
        <p:nvSpPr>
          <p:cNvPr id="144" name="Google Shape;144;p25"/>
          <p:cNvSpPr txBox="1"/>
          <p:nvPr/>
        </p:nvSpPr>
        <p:spPr>
          <a:xfrm>
            <a:off x="8624146" y="4794717"/>
            <a:ext cx="316445" cy="16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4B4B4D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700"/>
          </a:p>
        </p:txBody>
      </p:sp>
      <p:sp>
        <p:nvSpPr>
          <p:cNvPr id="145" name="Google Shape;145;p25"/>
          <p:cNvSpPr txBox="1"/>
          <p:nvPr/>
        </p:nvSpPr>
        <p:spPr>
          <a:xfrm>
            <a:off x="6296116" y="4154296"/>
            <a:ext cx="2328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6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2D20"/>
                </a:solidFill>
              </a:rPr>
              <a:t>huynt@fullstackdatascience.com</a:t>
            </a:r>
            <a:endParaRPr sz="1100">
              <a:solidFill>
                <a:srgbClr val="D92D20"/>
              </a:solidFill>
            </a:endParaRPr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3075" y="1262749"/>
            <a:ext cx="2023500" cy="2025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/>
          <p:nvPr/>
        </p:nvSpPr>
        <p:spPr>
          <a:xfrm>
            <a:off x="533400" y="203205"/>
            <a:ext cx="71628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dk1"/>
                </a:solidFill>
              </a:rPr>
              <a:t>Cardinality</a:t>
            </a:r>
            <a:endParaRPr b="1" sz="34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46" name="Google Shape;246;p34"/>
          <p:cNvSpPr/>
          <p:nvPr/>
        </p:nvSpPr>
        <p:spPr>
          <a:xfrm>
            <a:off x="7735588" y="2095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7" name="Google Shape;247;p34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sp>
        <p:nvSpPr>
          <p:cNvPr id="248" name="Google Shape;248;p34"/>
          <p:cNvSpPr txBox="1"/>
          <p:nvPr/>
        </p:nvSpPr>
        <p:spPr>
          <a:xfrm>
            <a:off x="501700" y="876925"/>
            <a:ext cx="84681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61616"/>
                </a:solidFill>
              </a:rPr>
              <a:t>The four options, together with their shorthand notations, are described </a:t>
            </a:r>
            <a:endParaRPr sz="2000">
              <a:solidFill>
                <a:srgbClr val="16161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161616"/>
                </a:solidFill>
              </a:rPr>
              <a:t>in the following bulleted list:</a:t>
            </a:r>
            <a:endParaRPr sz="2000">
              <a:solidFill>
                <a:srgbClr val="161616"/>
              </a:solidFill>
            </a:endParaRPr>
          </a:p>
          <a:p>
            <a:pPr indent="-355600" lvl="0" marL="8255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61616"/>
              </a:buClr>
              <a:buSzPts val="2000"/>
              <a:buChar char="●"/>
            </a:pPr>
            <a:r>
              <a:rPr lang="en" sz="2000">
                <a:solidFill>
                  <a:srgbClr val="161616"/>
                </a:solidFill>
              </a:rPr>
              <a:t>One-to-many (1:*)</a:t>
            </a:r>
            <a:endParaRPr sz="2000">
              <a:solidFill>
                <a:srgbClr val="161616"/>
              </a:solidFill>
            </a:endParaRPr>
          </a:p>
          <a:p>
            <a:pPr indent="-355600" lvl="0" marL="825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Char char="●"/>
            </a:pPr>
            <a:r>
              <a:rPr lang="en" sz="2000">
                <a:solidFill>
                  <a:srgbClr val="161616"/>
                </a:solidFill>
              </a:rPr>
              <a:t>Many-to-one (*:1)</a:t>
            </a:r>
            <a:endParaRPr sz="2000">
              <a:solidFill>
                <a:srgbClr val="161616"/>
              </a:solidFill>
            </a:endParaRPr>
          </a:p>
          <a:p>
            <a:pPr indent="-355600" lvl="0" marL="825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Char char="●"/>
            </a:pPr>
            <a:r>
              <a:rPr lang="en" sz="2000">
                <a:solidFill>
                  <a:srgbClr val="161616"/>
                </a:solidFill>
              </a:rPr>
              <a:t>One-to-one (1:1)</a:t>
            </a:r>
            <a:endParaRPr sz="2000">
              <a:solidFill>
                <a:srgbClr val="161616"/>
              </a:solidFill>
            </a:endParaRPr>
          </a:p>
          <a:p>
            <a:pPr indent="-355600" lvl="0" marL="825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000"/>
              <a:buChar char="●"/>
            </a:pPr>
            <a:r>
              <a:rPr lang="en" sz="2000">
                <a:solidFill>
                  <a:srgbClr val="161616"/>
                </a:solidFill>
              </a:rPr>
              <a:t>Many-to-many (*:*)</a:t>
            </a:r>
            <a:endParaRPr sz="2000">
              <a:solidFill>
                <a:srgbClr val="161616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6161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2000">
              <a:solidFill>
                <a:srgbClr val="CC0000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/>
          <p:nvPr/>
        </p:nvSpPr>
        <p:spPr>
          <a:xfrm>
            <a:off x="533400" y="203205"/>
            <a:ext cx="71628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dk1"/>
                </a:solidFill>
              </a:rPr>
              <a:t>One-to-many (and many-to-one) </a:t>
            </a:r>
            <a:endParaRPr b="1" sz="34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54" name="Google Shape;254;p35"/>
          <p:cNvSpPr/>
          <p:nvPr/>
        </p:nvSpPr>
        <p:spPr>
          <a:xfrm>
            <a:off x="7735588" y="2095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5" name="Google Shape;255;p35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pic>
        <p:nvPicPr>
          <p:cNvPr id="256" name="Google Shape;25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9951" y="877600"/>
            <a:ext cx="6910175" cy="3685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/>
          <p:nvPr/>
        </p:nvSpPr>
        <p:spPr>
          <a:xfrm>
            <a:off x="533400" y="203205"/>
            <a:ext cx="71628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dk1"/>
                </a:solidFill>
              </a:rPr>
              <a:t>One-to-</a:t>
            </a:r>
            <a:r>
              <a:rPr b="1" lang="en" sz="3400">
                <a:solidFill>
                  <a:schemeClr val="dk1"/>
                </a:solidFill>
              </a:rPr>
              <a:t>one</a:t>
            </a:r>
            <a:r>
              <a:rPr b="1" lang="en" sz="3400">
                <a:solidFill>
                  <a:schemeClr val="dk1"/>
                </a:solidFill>
              </a:rPr>
              <a:t> </a:t>
            </a:r>
            <a:endParaRPr b="1" sz="34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62" name="Google Shape;262;p36"/>
          <p:cNvSpPr/>
          <p:nvPr/>
        </p:nvSpPr>
        <p:spPr>
          <a:xfrm>
            <a:off x="7735588" y="2095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3" name="Google Shape;263;p36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pic>
        <p:nvPicPr>
          <p:cNvPr id="264" name="Google Shape;26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000" y="902827"/>
            <a:ext cx="3858701" cy="1622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5" name="Google Shape;26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350" y="2666552"/>
            <a:ext cx="6490281" cy="231297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66" name="Google Shape;266;p36"/>
          <p:cNvSpPr txBox="1"/>
          <p:nvPr/>
        </p:nvSpPr>
        <p:spPr>
          <a:xfrm>
            <a:off x="4901625" y="1067775"/>
            <a:ext cx="3917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61616"/>
                </a:solidFill>
              </a:rPr>
              <a:t>A one-to-one relationship means both columns contain unique values. This cardinality type </a:t>
            </a:r>
            <a:r>
              <a:rPr lang="en">
                <a:solidFill>
                  <a:srgbClr val="161616"/>
                </a:solidFill>
                <a:highlight>
                  <a:srgbClr val="E06666"/>
                </a:highlight>
              </a:rPr>
              <a:t>isn't common</a:t>
            </a:r>
            <a:r>
              <a:rPr lang="en">
                <a:solidFill>
                  <a:srgbClr val="161616"/>
                </a:solidFill>
              </a:rPr>
              <a:t>, and it likely represents a suboptimal model design </a:t>
            </a:r>
            <a:r>
              <a:rPr lang="en">
                <a:solidFill>
                  <a:srgbClr val="161616"/>
                </a:solidFill>
                <a:highlight>
                  <a:srgbClr val="E06666"/>
                </a:highlight>
              </a:rPr>
              <a:t>because of the storage of redundant data</a:t>
            </a:r>
            <a:r>
              <a:rPr lang="en">
                <a:solidFill>
                  <a:srgbClr val="161616"/>
                </a:solidFill>
              </a:rPr>
              <a:t>.</a:t>
            </a:r>
            <a:endParaRPr sz="1600"/>
          </a:p>
        </p:txBody>
      </p:sp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 txBox="1"/>
          <p:nvPr/>
        </p:nvSpPr>
        <p:spPr>
          <a:xfrm>
            <a:off x="533400" y="203205"/>
            <a:ext cx="71628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dk1"/>
                </a:solidFill>
              </a:rPr>
              <a:t>Many-to-many</a:t>
            </a:r>
            <a:endParaRPr b="1" sz="34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72" name="Google Shape;272;p37"/>
          <p:cNvSpPr/>
          <p:nvPr/>
        </p:nvSpPr>
        <p:spPr>
          <a:xfrm>
            <a:off x="7735588" y="2095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3" name="Google Shape;273;p37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sp>
        <p:nvSpPr>
          <p:cNvPr id="274" name="Google Shape;274;p37"/>
          <p:cNvSpPr txBox="1"/>
          <p:nvPr/>
        </p:nvSpPr>
        <p:spPr>
          <a:xfrm>
            <a:off x="4749225" y="1067775"/>
            <a:ext cx="391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61616"/>
                </a:solidFill>
              </a:rPr>
              <a:t>Rows in the Fulfillment table represent order items that have been shipped</a:t>
            </a:r>
            <a:endParaRPr/>
          </a:p>
        </p:txBody>
      </p:sp>
      <p:pic>
        <p:nvPicPr>
          <p:cNvPr id="275" name="Google Shape;27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983950"/>
            <a:ext cx="3775325" cy="1614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76" name="Google Shape;27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2125" y="1835775"/>
            <a:ext cx="3689875" cy="3155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8"/>
          <p:cNvSpPr txBox="1"/>
          <p:nvPr/>
        </p:nvSpPr>
        <p:spPr>
          <a:xfrm>
            <a:off x="533400" y="203205"/>
            <a:ext cx="71628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dk1"/>
                </a:solidFill>
              </a:rPr>
              <a:t>Many-to-many</a:t>
            </a:r>
            <a:endParaRPr b="1" sz="34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82" name="Google Shape;282;p38"/>
          <p:cNvSpPr/>
          <p:nvPr/>
        </p:nvSpPr>
        <p:spPr>
          <a:xfrm>
            <a:off x="7735588" y="2095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3" name="Google Shape;283;p38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sp>
        <p:nvSpPr>
          <p:cNvPr id="284" name="Google Shape;284;p38"/>
          <p:cNvSpPr txBox="1"/>
          <p:nvPr/>
        </p:nvSpPr>
        <p:spPr>
          <a:xfrm>
            <a:off x="5383225" y="1067775"/>
            <a:ext cx="3283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61616"/>
                </a:solidFill>
              </a:rPr>
              <a:t>A many-to-many relationship means both columns can contain duplicate values. This cardinality type is </a:t>
            </a:r>
            <a:r>
              <a:rPr b="1" lang="en" sz="2000">
                <a:solidFill>
                  <a:srgbClr val="161616"/>
                </a:solidFill>
                <a:highlight>
                  <a:srgbClr val="E06666"/>
                </a:highlight>
              </a:rPr>
              <a:t>infrequently used</a:t>
            </a:r>
            <a:r>
              <a:rPr lang="en" sz="2000">
                <a:solidFill>
                  <a:srgbClr val="161616"/>
                </a:solidFill>
              </a:rPr>
              <a:t>. </a:t>
            </a:r>
            <a:endParaRPr sz="2000"/>
          </a:p>
        </p:txBody>
      </p:sp>
      <p:pic>
        <p:nvPicPr>
          <p:cNvPr id="285" name="Google Shape;28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963200"/>
            <a:ext cx="4491474" cy="3728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9"/>
          <p:cNvSpPr txBox="1"/>
          <p:nvPr/>
        </p:nvSpPr>
        <p:spPr>
          <a:xfrm>
            <a:off x="533400" y="203205"/>
            <a:ext cx="71628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Practice 1 </a:t>
            </a:r>
            <a:endParaRPr b="1" sz="34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91" name="Google Shape;291;p39"/>
          <p:cNvSpPr/>
          <p:nvPr/>
        </p:nvSpPr>
        <p:spPr>
          <a:xfrm>
            <a:off x="7735588" y="2095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2" name="Google Shape;292;p39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sp>
        <p:nvSpPr>
          <p:cNvPr id="293" name="Google Shape;293;p39"/>
          <p:cNvSpPr txBox="1"/>
          <p:nvPr/>
        </p:nvSpPr>
        <p:spPr>
          <a:xfrm>
            <a:off x="514350" y="693450"/>
            <a:ext cx="83235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Create a relationship between the DimProduct, DimProductCategory, FactResellerSale tables and then draw a Table Chart showing SalesAmount by each CategoryName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Think about creating relationships between the remaining tables (Refer to dictionary)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Create a measure that calculates the total Profit (Hint: Use the sum function, and the relevant columns in the FactResllerSales table)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Drag the Profit column into the table created from Task 1. And calculate the Profit Margin index and drag it into the table as well.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40"/>
          <p:cNvGrpSpPr/>
          <p:nvPr/>
        </p:nvGrpSpPr>
        <p:grpSpPr>
          <a:xfrm>
            <a:off x="0" y="0"/>
            <a:ext cx="3951810" cy="5143598"/>
            <a:chOff x="0" y="0"/>
            <a:chExt cx="2085058" cy="2713870"/>
          </a:xfrm>
        </p:grpSpPr>
        <p:sp>
          <p:nvSpPr>
            <p:cNvPr id="299" name="Google Shape;299;p40"/>
            <p:cNvSpPr/>
            <p:nvPr/>
          </p:nvSpPr>
          <p:spPr>
            <a:xfrm>
              <a:off x="0" y="0"/>
              <a:ext cx="2085058" cy="2713870"/>
            </a:xfrm>
            <a:custGeom>
              <a:rect b="b" l="l" r="r" t="t"/>
              <a:pathLst>
                <a:path extrusionOk="0" h="2713870" w="2085058">
                  <a:moveTo>
                    <a:pt x="0" y="0"/>
                  </a:moveTo>
                  <a:lnTo>
                    <a:pt x="2085058" y="0"/>
                  </a:lnTo>
                  <a:lnTo>
                    <a:pt x="2085058" y="2713870"/>
                  </a:lnTo>
                  <a:lnTo>
                    <a:pt x="0" y="2713870"/>
                  </a:lnTo>
                  <a:close/>
                </a:path>
              </a:pathLst>
            </a:custGeom>
            <a:solidFill>
              <a:srgbClr val="D92D20"/>
            </a:solidFill>
            <a:ln cap="sq" cmpd="sng" w="28575">
              <a:solidFill>
                <a:srgbClr val="111111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300" name="Google Shape;300;p40"/>
            <p:cNvSpPr txBox="1"/>
            <p:nvPr/>
          </p:nvSpPr>
          <p:spPr>
            <a:xfrm>
              <a:off x="0" y="47625"/>
              <a:ext cx="2085000" cy="26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1" name="Google Shape;301;p40"/>
          <p:cNvSpPr/>
          <p:nvPr/>
        </p:nvSpPr>
        <p:spPr>
          <a:xfrm>
            <a:off x="514350" y="4162858"/>
            <a:ext cx="1293147" cy="466292"/>
          </a:xfrm>
          <a:custGeom>
            <a:rect b="b" l="l" r="r" t="t"/>
            <a:pathLst>
              <a:path extrusionOk="0" h="932584" w="2586293">
                <a:moveTo>
                  <a:pt x="0" y="0"/>
                </a:moveTo>
                <a:lnTo>
                  <a:pt x="2586293" y="0"/>
                </a:lnTo>
                <a:lnTo>
                  <a:pt x="2586293" y="932584"/>
                </a:lnTo>
                <a:lnTo>
                  <a:pt x="0" y="9325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2" name="Google Shape;302;p40"/>
          <p:cNvSpPr txBox="1"/>
          <p:nvPr/>
        </p:nvSpPr>
        <p:spPr>
          <a:xfrm>
            <a:off x="514350" y="471367"/>
            <a:ext cx="3437400" cy="9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DAX</a:t>
            </a:r>
            <a:endParaRPr sz="3000">
              <a:solidFill>
                <a:schemeClr val="lt1"/>
              </a:solidFill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  <a:p>
            <a:pPr indent="0" lvl="0" marL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</p:txBody>
      </p:sp>
      <p:sp>
        <p:nvSpPr>
          <p:cNvPr id="303" name="Google Shape;303;p40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3</a:t>
            </a:r>
            <a:endParaRPr sz="700"/>
          </a:p>
        </p:txBody>
      </p:sp>
      <p:sp>
        <p:nvSpPr>
          <p:cNvPr id="304" name="Google Shape;304;p40"/>
          <p:cNvSpPr txBox="1"/>
          <p:nvPr/>
        </p:nvSpPr>
        <p:spPr>
          <a:xfrm>
            <a:off x="4297550" y="2467425"/>
            <a:ext cx="5216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800">
                <a:solidFill>
                  <a:schemeClr val="dk1"/>
                </a:solidFill>
              </a:rPr>
              <a:t>DAX</a:t>
            </a:r>
            <a:r>
              <a:rPr lang="en" sz="1800">
                <a:solidFill>
                  <a:schemeClr val="dk1"/>
                </a:solidFill>
              </a:rPr>
              <a:t> stands for </a:t>
            </a:r>
            <a:r>
              <a:rPr b="1" lang="en" sz="1800">
                <a:solidFill>
                  <a:schemeClr val="dk1"/>
                </a:solidFill>
              </a:rPr>
              <a:t>Data Analysis Expressions</a:t>
            </a:r>
            <a:r>
              <a:rPr lang="en" sz="1800">
                <a:solidFill>
                  <a:schemeClr val="dk1"/>
                </a:solidFill>
              </a:rPr>
              <a:t>.</a:t>
            </a:r>
            <a:endParaRPr sz="1800">
              <a:solidFill>
                <a:schemeClr val="dk1"/>
              </a:solidFill>
              <a:highlight>
                <a:srgbClr val="E06666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5" name="Google Shape;30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6885" y="173800"/>
            <a:ext cx="2099721" cy="2010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1"/>
          <p:cNvSpPr txBox="1"/>
          <p:nvPr/>
        </p:nvSpPr>
        <p:spPr>
          <a:xfrm>
            <a:off x="533400" y="203205"/>
            <a:ext cx="71628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Why is DAX important?</a:t>
            </a:r>
            <a:endParaRPr b="1" sz="34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311" name="Google Shape;311;p41"/>
          <p:cNvSpPr/>
          <p:nvPr/>
        </p:nvSpPr>
        <p:spPr>
          <a:xfrm>
            <a:off x="7735588" y="2095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2" name="Google Shape;312;p41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sp>
        <p:nvSpPr>
          <p:cNvPr id="313" name="Google Shape;313;p41"/>
          <p:cNvSpPr txBox="1"/>
          <p:nvPr/>
        </p:nvSpPr>
        <p:spPr>
          <a:xfrm>
            <a:off x="533400" y="794225"/>
            <a:ext cx="8042400" cy="3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DAX helps you answer </a:t>
            </a:r>
            <a:r>
              <a:rPr b="1" lang="en" sz="1600">
                <a:solidFill>
                  <a:schemeClr val="dk1"/>
                </a:solidFill>
              </a:rPr>
              <a:t>business questions</a:t>
            </a:r>
            <a:r>
              <a:rPr lang="en" sz="1600">
                <a:solidFill>
                  <a:schemeClr val="dk1"/>
                </a:solidFill>
              </a:rPr>
              <a:t> like: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What is the </a:t>
            </a:r>
            <a:r>
              <a:rPr b="1" lang="en" sz="1600">
                <a:solidFill>
                  <a:schemeClr val="dk1"/>
                </a:solidFill>
              </a:rPr>
              <a:t>total revenue</a:t>
            </a:r>
            <a:r>
              <a:rPr lang="en" sz="1600">
                <a:solidFill>
                  <a:schemeClr val="dk1"/>
                </a:solidFill>
              </a:rPr>
              <a:t> this month?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Which product has the </a:t>
            </a:r>
            <a:r>
              <a:rPr b="1" lang="en" sz="1600">
                <a:solidFill>
                  <a:schemeClr val="dk1"/>
                </a:solidFill>
              </a:rPr>
              <a:t>highest sales growth</a:t>
            </a:r>
            <a:r>
              <a:rPr lang="en" sz="1600">
                <a:solidFill>
                  <a:schemeClr val="dk1"/>
                </a:solidFill>
              </a:rPr>
              <a:t>?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How many </a:t>
            </a:r>
            <a:r>
              <a:rPr b="1" lang="en" sz="1600">
                <a:solidFill>
                  <a:schemeClr val="dk1"/>
                </a:solidFill>
              </a:rPr>
              <a:t>active users</a:t>
            </a:r>
            <a:r>
              <a:rPr lang="en" sz="1600">
                <a:solidFill>
                  <a:schemeClr val="dk1"/>
                </a:solidFill>
              </a:rPr>
              <a:t> did we have compared to last year?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What is the </a:t>
            </a:r>
            <a:r>
              <a:rPr b="1" lang="en" sz="1600">
                <a:solidFill>
                  <a:schemeClr val="dk1"/>
                </a:solidFill>
              </a:rPr>
              <a:t>conversion rate</a:t>
            </a:r>
            <a:r>
              <a:rPr lang="en" sz="1600">
                <a:solidFill>
                  <a:schemeClr val="dk1"/>
                </a:solidFill>
              </a:rPr>
              <a:t> per campaign?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With DAX, you can </a:t>
            </a:r>
            <a:r>
              <a:rPr b="1" lang="en" sz="1600">
                <a:solidFill>
                  <a:schemeClr val="dk1"/>
                </a:solidFill>
              </a:rPr>
              <a:t>transform raw data into insights</a:t>
            </a:r>
            <a:endParaRPr sz="1600"/>
          </a:p>
        </p:txBody>
      </p:sp>
      <p:pic>
        <p:nvPicPr>
          <p:cNvPr id="314" name="Google Shape;31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4850" y="1701663"/>
            <a:ext cx="1895700" cy="1740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2"/>
          <p:cNvSpPr txBox="1"/>
          <p:nvPr/>
        </p:nvSpPr>
        <p:spPr>
          <a:xfrm>
            <a:off x="533400" y="203205"/>
            <a:ext cx="71628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What</a:t>
            </a:r>
            <a:r>
              <a:rPr b="1" lang="en" sz="34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is DAX?</a:t>
            </a:r>
            <a:endParaRPr b="1" sz="34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320" name="Google Shape;320;p42"/>
          <p:cNvSpPr/>
          <p:nvPr/>
        </p:nvSpPr>
        <p:spPr>
          <a:xfrm>
            <a:off x="7735588" y="2095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1" name="Google Shape;321;p42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sp>
        <p:nvSpPr>
          <p:cNvPr id="322" name="Google Shape;322;p42"/>
          <p:cNvSpPr txBox="1"/>
          <p:nvPr/>
        </p:nvSpPr>
        <p:spPr>
          <a:xfrm>
            <a:off x="533400" y="794225"/>
            <a:ext cx="8042400" cy="44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DAX</a:t>
            </a:r>
            <a:r>
              <a:rPr lang="en" sz="1600">
                <a:solidFill>
                  <a:schemeClr val="dk1"/>
                </a:solidFill>
              </a:rPr>
              <a:t> stands for </a:t>
            </a:r>
            <a:r>
              <a:rPr b="1" lang="en" sz="1600">
                <a:solidFill>
                  <a:schemeClr val="dk1"/>
                </a:solidFill>
              </a:rPr>
              <a:t>Data Analysis Expressions</a:t>
            </a:r>
            <a:r>
              <a:rPr lang="en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It’s a </a:t>
            </a:r>
            <a:r>
              <a:rPr b="1" lang="en" sz="1600">
                <a:solidFill>
                  <a:schemeClr val="dk1"/>
                </a:solidFill>
              </a:rPr>
              <a:t>formula language</a:t>
            </a:r>
            <a:r>
              <a:rPr lang="en" sz="1600">
                <a:solidFill>
                  <a:schemeClr val="dk1"/>
                </a:solidFill>
              </a:rPr>
              <a:t> used in </a:t>
            </a:r>
            <a:r>
              <a:rPr b="1" lang="en" sz="1600">
                <a:solidFill>
                  <a:schemeClr val="dk1"/>
                </a:solidFill>
              </a:rPr>
              <a:t>Power BI</a:t>
            </a:r>
            <a:r>
              <a:rPr lang="en" sz="1600">
                <a:solidFill>
                  <a:schemeClr val="dk1"/>
                </a:solidFill>
              </a:rPr>
              <a:t>, </a:t>
            </a:r>
            <a:r>
              <a:rPr b="1" lang="en" sz="1600">
                <a:solidFill>
                  <a:schemeClr val="dk1"/>
                </a:solidFill>
              </a:rPr>
              <a:t>Power Pivot</a:t>
            </a:r>
            <a:r>
              <a:rPr lang="en" sz="1600">
                <a:solidFill>
                  <a:schemeClr val="dk1"/>
                </a:solidFill>
              </a:rPr>
              <a:t>, and </a:t>
            </a:r>
            <a:r>
              <a:rPr b="1" lang="en" sz="1600">
                <a:solidFill>
                  <a:schemeClr val="dk1"/>
                </a:solidFill>
              </a:rPr>
              <a:t>SSAS</a:t>
            </a:r>
            <a:r>
              <a:rPr lang="en" sz="1600">
                <a:solidFill>
                  <a:schemeClr val="dk1"/>
                </a:solidFill>
              </a:rPr>
              <a:t> to: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Create </a:t>
            </a:r>
            <a:r>
              <a:rPr b="1" lang="en" sz="1600">
                <a:solidFill>
                  <a:schemeClr val="dk1"/>
                </a:solidFill>
              </a:rPr>
              <a:t>calculated columns</a:t>
            </a:r>
            <a:br>
              <a:rPr b="1" lang="en" sz="1600">
                <a:solidFill>
                  <a:schemeClr val="dk1"/>
                </a:solidFill>
              </a:rPr>
            </a:b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Create </a:t>
            </a:r>
            <a:r>
              <a:rPr b="1" lang="en" sz="1600">
                <a:solidFill>
                  <a:schemeClr val="dk1"/>
                </a:solidFill>
              </a:rPr>
              <a:t>measures (metrics)</a:t>
            </a:r>
            <a:br>
              <a:rPr b="1" lang="en" sz="1600">
                <a:solidFill>
                  <a:schemeClr val="dk1"/>
                </a:solidFill>
              </a:rPr>
            </a:b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Build </a:t>
            </a:r>
            <a:r>
              <a:rPr b="1" lang="en" sz="1600">
                <a:solidFill>
                  <a:schemeClr val="dk1"/>
                </a:solidFill>
              </a:rPr>
              <a:t>custom tables</a:t>
            </a:r>
            <a:br>
              <a:rPr b="1" lang="en" sz="1600">
                <a:solidFill>
                  <a:schemeClr val="dk1"/>
                </a:solidFill>
              </a:rPr>
            </a:b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Perform </a:t>
            </a:r>
            <a:r>
              <a:rPr b="1" lang="en" sz="1600">
                <a:solidFill>
                  <a:schemeClr val="dk1"/>
                </a:solidFill>
              </a:rPr>
              <a:t>advanced calculations</a:t>
            </a:r>
            <a:r>
              <a:rPr lang="en" sz="1600">
                <a:solidFill>
                  <a:schemeClr val="dk1"/>
                </a:solidFill>
              </a:rPr>
              <a:t> and </a:t>
            </a:r>
            <a:r>
              <a:rPr b="1" lang="en" sz="1600">
                <a:solidFill>
                  <a:schemeClr val="dk1"/>
                </a:solidFill>
              </a:rPr>
              <a:t>data analysis</a:t>
            </a:r>
            <a:br>
              <a:rPr b="1" lang="en" sz="1600">
                <a:solidFill>
                  <a:schemeClr val="dk1"/>
                </a:solidFill>
              </a:rPr>
            </a:b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Think of it like </a:t>
            </a:r>
            <a:r>
              <a:rPr b="1" lang="en" sz="1600">
                <a:solidFill>
                  <a:schemeClr val="dk1"/>
                </a:solidFill>
              </a:rPr>
              <a:t>Excel formulas</a:t>
            </a:r>
            <a:r>
              <a:rPr lang="en" sz="1600">
                <a:solidFill>
                  <a:schemeClr val="dk1"/>
                </a:solidFill>
              </a:rPr>
              <a:t> — but much more powerful, especially for large datasets and complex data models.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3"/>
          <p:cNvSpPr txBox="1"/>
          <p:nvPr/>
        </p:nvSpPr>
        <p:spPr>
          <a:xfrm>
            <a:off x="533400" y="203205"/>
            <a:ext cx="71628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DAX </a:t>
            </a:r>
            <a:r>
              <a:rPr b="1" lang="en" sz="34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Formula</a:t>
            </a:r>
            <a:endParaRPr b="1" sz="34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328" name="Google Shape;328;p43"/>
          <p:cNvSpPr/>
          <p:nvPr/>
        </p:nvSpPr>
        <p:spPr>
          <a:xfrm>
            <a:off x="7735588" y="2095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9" name="Google Shape;329;p43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pic>
        <p:nvPicPr>
          <p:cNvPr id="330" name="Google Shape;33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888" y="762830"/>
            <a:ext cx="5486237" cy="421669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26"/>
          <p:cNvGrpSpPr/>
          <p:nvPr/>
        </p:nvGrpSpPr>
        <p:grpSpPr>
          <a:xfrm>
            <a:off x="0" y="0"/>
            <a:ext cx="3951735" cy="5143500"/>
            <a:chOff x="0" y="0"/>
            <a:chExt cx="2085058" cy="2713870"/>
          </a:xfrm>
        </p:grpSpPr>
        <p:sp>
          <p:nvSpPr>
            <p:cNvPr id="152" name="Google Shape;152;p26"/>
            <p:cNvSpPr/>
            <p:nvPr/>
          </p:nvSpPr>
          <p:spPr>
            <a:xfrm>
              <a:off x="0" y="0"/>
              <a:ext cx="2085058" cy="2713870"/>
            </a:xfrm>
            <a:custGeom>
              <a:rect b="b" l="l" r="r" t="t"/>
              <a:pathLst>
                <a:path extrusionOk="0" h="2713870" w="2085058">
                  <a:moveTo>
                    <a:pt x="0" y="0"/>
                  </a:moveTo>
                  <a:lnTo>
                    <a:pt x="2085058" y="0"/>
                  </a:lnTo>
                  <a:lnTo>
                    <a:pt x="2085058" y="2713870"/>
                  </a:lnTo>
                  <a:lnTo>
                    <a:pt x="0" y="2713870"/>
                  </a:lnTo>
                  <a:close/>
                </a:path>
              </a:pathLst>
            </a:custGeom>
            <a:solidFill>
              <a:srgbClr val="D92D20"/>
            </a:solidFill>
            <a:ln cap="sq" cmpd="sng" w="28575">
              <a:solidFill>
                <a:srgbClr val="111111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53" name="Google Shape;153;p26"/>
            <p:cNvSpPr txBox="1"/>
            <p:nvPr/>
          </p:nvSpPr>
          <p:spPr>
            <a:xfrm>
              <a:off x="0" y="47625"/>
              <a:ext cx="2085058" cy="26662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4" name="Google Shape;154;p26"/>
          <p:cNvSpPr/>
          <p:nvPr/>
        </p:nvSpPr>
        <p:spPr>
          <a:xfrm>
            <a:off x="514350" y="4162858"/>
            <a:ext cx="1293147" cy="466292"/>
          </a:xfrm>
          <a:custGeom>
            <a:rect b="b" l="l" r="r" t="t"/>
            <a:pathLst>
              <a:path extrusionOk="0" h="932584" w="2586293">
                <a:moveTo>
                  <a:pt x="0" y="0"/>
                </a:moveTo>
                <a:lnTo>
                  <a:pt x="2586293" y="0"/>
                </a:lnTo>
                <a:lnTo>
                  <a:pt x="2586293" y="932584"/>
                </a:lnTo>
                <a:lnTo>
                  <a:pt x="0" y="9325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5" name="Google Shape;155;p26"/>
          <p:cNvSpPr txBox="1"/>
          <p:nvPr/>
        </p:nvSpPr>
        <p:spPr>
          <a:xfrm>
            <a:off x="514350" y="547567"/>
            <a:ext cx="3437400" cy="21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7000" u="none" cap="none" strike="noStrike">
                <a:solidFill>
                  <a:srgbClr val="FFFFFF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Learn</a:t>
            </a:r>
            <a:endParaRPr sz="700">
              <a:latin typeface="Bricolage Grotesque ExtraBold"/>
              <a:ea typeface="Bricolage Grotesque ExtraBold"/>
              <a:cs typeface="Bricolage Grotesque ExtraBold"/>
              <a:sym typeface="Bricolage Grotesque ExtraBold"/>
            </a:endParaRPr>
          </a:p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7000" u="none" cap="none" strike="noStrike">
                <a:solidFill>
                  <a:srgbClr val="FFFFFF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About</a:t>
            </a:r>
            <a:endParaRPr sz="700">
              <a:latin typeface="Bricolage Grotesque ExtraBold"/>
              <a:ea typeface="Bricolage Grotesque ExtraBold"/>
              <a:cs typeface="Bricolage Grotesque ExtraBold"/>
              <a:sym typeface="Bricolage Grotesque ExtraBold"/>
            </a:endParaRPr>
          </a:p>
        </p:txBody>
      </p:sp>
      <p:sp>
        <p:nvSpPr>
          <p:cNvPr id="156" name="Google Shape;156;p26"/>
          <p:cNvSpPr txBox="1"/>
          <p:nvPr/>
        </p:nvSpPr>
        <p:spPr>
          <a:xfrm>
            <a:off x="5070726" y="1914500"/>
            <a:ext cx="387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1111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DAX</a:t>
            </a:r>
            <a:endParaRPr sz="7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</p:txBody>
      </p:sp>
      <p:sp>
        <p:nvSpPr>
          <p:cNvPr id="157" name="Google Shape;157;p26"/>
          <p:cNvSpPr txBox="1"/>
          <p:nvPr/>
        </p:nvSpPr>
        <p:spPr>
          <a:xfrm>
            <a:off x="4399915" y="1914507"/>
            <a:ext cx="59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2000" u="none" cap="none" strike="noStrike">
                <a:solidFill>
                  <a:srgbClr val="C6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02/</a:t>
            </a:r>
            <a:endParaRPr sz="7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158" name="Google Shape;158;p26"/>
          <p:cNvSpPr txBox="1"/>
          <p:nvPr/>
        </p:nvSpPr>
        <p:spPr>
          <a:xfrm>
            <a:off x="5070725" y="824375"/>
            <a:ext cx="453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1111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Data Modeling</a:t>
            </a:r>
            <a:endParaRPr sz="2000">
              <a:solidFill>
                <a:srgbClr val="111111"/>
              </a:solidFill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</p:txBody>
      </p:sp>
      <p:sp>
        <p:nvSpPr>
          <p:cNvPr id="159" name="Google Shape;159;p26"/>
          <p:cNvSpPr txBox="1"/>
          <p:nvPr/>
        </p:nvSpPr>
        <p:spPr>
          <a:xfrm>
            <a:off x="4399915" y="824365"/>
            <a:ext cx="599288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2000" u="none" cap="none" strike="noStrike">
                <a:solidFill>
                  <a:srgbClr val="C6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01/</a:t>
            </a:r>
            <a:endParaRPr sz="7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grpSp>
        <p:nvGrpSpPr>
          <p:cNvPr id="160" name="Google Shape;160;p26"/>
          <p:cNvGrpSpPr/>
          <p:nvPr/>
        </p:nvGrpSpPr>
        <p:grpSpPr>
          <a:xfrm>
            <a:off x="4399915" y="4427536"/>
            <a:ext cx="2339039" cy="201614"/>
            <a:chOff x="0" y="-38100"/>
            <a:chExt cx="6237436" cy="537637"/>
          </a:xfrm>
        </p:grpSpPr>
        <p:sp>
          <p:nvSpPr>
            <p:cNvPr id="161" name="Google Shape;161;p26"/>
            <p:cNvSpPr/>
            <p:nvPr/>
          </p:nvSpPr>
          <p:spPr>
            <a:xfrm>
              <a:off x="0" y="4053"/>
              <a:ext cx="491431" cy="491431"/>
            </a:xfrm>
            <a:custGeom>
              <a:rect b="b" l="l" r="r" t="t"/>
              <a:pathLst>
                <a:path extrusionOk="0" h="491431" w="491431">
                  <a:moveTo>
                    <a:pt x="0" y="0"/>
                  </a:moveTo>
                  <a:lnTo>
                    <a:pt x="491431" y="0"/>
                  </a:lnTo>
                  <a:lnTo>
                    <a:pt x="491431" y="491431"/>
                  </a:lnTo>
                  <a:lnTo>
                    <a:pt x="0" y="4914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62" name="Google Shape;162;p26"/>
            <p:cNvSpPr txBox="1"/>
            <p:nvPr/>
          </p:nvSpPr>
          <p:spPr>
            <a:xfrm>
              <a:off x="749101" y="-38100"/>
              <a:ext cx="5488335" cy="537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C6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fullstackdatascience.com</a:t>
              </a:r>
              <a:endParaRPr sz="700"/>
            </a:p>
          </p:txBody>
        </p:sp>
      </p:grpSp>
      <p:sp>
        <p:nvSpPr>
          <p:cNvPr id="163" name="Google Shape;163;p26"/>
          <p:cNvSpPr txBox="1"/>
          <p:nvPr/>
        </p:nvSpPr>
        <p:spPr>
          <a:xfrm>
            <a:off x="8624146" y="4794717"/>
            <a:ext cx="316445" cy="16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4B4B4D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700"/>
          </a:p>
        </p:txBody>
      </p:sp>
      <p:sp>
        <p:nvSpPr>
          <p:cNvPr id="164" name="Google Shape;164;p26"/>
          <p:cNvSpPr txBox="1"/>
          <p:nvPr/>
        </p:nvSpPr>
        <p:spPr>
          <a:xfrm>
            <a:off x="4399915" y="2951799"/>
            <a:ext cx="59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C6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03</a:t>
            </a:r>
            <a:r>
              <a:rPr i="0" lang="en" sz="2000" u="none" cap="none" strike="noStrike">
                <a:solidFill>
                  <a:srgbClr val="C6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/</a:t>
            </a:r>
            <a:endParaRPr sz="7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5070726" y="2951800"/>
            <a:ext cx="387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1111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Lab</a:t>
            </a:r>
            <a:endParaRPr sz="7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4"/>
          <p:cNvSpPr txBox="1"/>
          <p:nvPr/>
        </p:nvSpPr>
        <p:spPr>
          <a:xfrm>
            <a:off x="533400" y="203205"/>
            <a:ext cx="71628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Measure</a:t>
            </a:r>
            <a:endParaRPr b="1" sz="34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336" name="Google Shape;336;p44"/>
          <p:cNvSpPr/>
          <p:nvPr/>
        </p:nvSpPr>
        <p:spPr>
          <a:xfrm>
            <a:off x="7735588" y="2095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7" name="Google Shape;337;p44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sp>
        <p:nvSpPr>
          <p:cNvPr id="338" name="Google Shape;338;p44"/>
          <p:cNvSpPr txBox="1"/>
          <p:nvPr/>
        </p:nvSpPr>
        <p:spPr>
          <a:xfrm>
            <a:off x="1220550" y="794225"/>
            <a:ext cx="670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To define aggregate calculation of data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39" name="Google Shape;339;p44"/>
          <p:cNvSpPr/>
          <p:nvPr/>
        </p:nvSpPr>
        <p:spPr>
          <a:xfrm>
            <a:off x="741575" y="917375"/>
            <a:ext cx="316500" cy="18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155CC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0" name="Google Shape;34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4952" y="1504800"/>
            <a:ext cx="5861700" cy="3040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5"/>
          <p:cNvSpPr txBox="1"/>
          <p:nvPr/>
        </p:nvSpPr>
        <p:spPr>
          <a:xfrm>
            <a:off x="533400" y="203205"/>
            <a:ext cx="71628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Calculated Columns</a:t>
            </a:r>
            <a:endParaRPr b="1" sz="34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346" name="Google Shape;346;p45"/>
          <p:cNvSpPr/>
          <p:nvPr/>
        </p:nvSpPr>
        <p:spPr>
          <a:xfrm>
            <a:off x="7735588" y="2095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7" name="Google Shape;347;p45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sp>
        <p:nvSpPr>
          <p:cNvPr id="348" name="Google Shape;348;p45"/>
          <p:cNvSpPr txBox="1"/>
          <p:nvPr/>
        </p:nvSpPr>
        <p:spPr>
          <a:xfrm>
            <a:off x="1220550" y="794225"/>
            <a:ext cx="670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To create a value for each row in a table.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49" name="Google Shape;349;p45"/>
          <p:cNvSpPr/>
          <p:nvPr/>
        </p:nvSpPr>
        <p:spPr>
          <a:xfrm>
            <a:off x="741575" y="917375"/>
            <a:ext cx="316500" cy="18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155CC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" name="Google Shape;35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7175" y="1245150"/>
            <a:ext cx="7011902" cy="36133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6"/>
          <p:cNvSpPr txBox="1"/>
          <p:nvPr/>
        </p:nvSpPr>
        <p:spPr>
          <a:xfrm>
            <a:off x="533400" y="203205"/>
            <a:ext cx="71628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Practice 2</a:t>
            </a:r>
            <a:endParaRPr b="1" sz="34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356" name="Google Shape;356;p46"/>
          <p:cNvSpPr/>
          <p:nvPr/>
        </p:nvSpPr>
        <p:spPr>
          <a:xfrm>
            <a:off x="7735588" y="2095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7" name="Google Shape;357;p46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sp>
        <p:nvSpPr>
          <p:cNvPr id="358" name="Google Shape;358;p46"/>
          <p:cNvSpPr txBox="1"/>
          <p:nvPr/>
        </p:nvSpPr>
        <p:spPr>
          <a:xfrm>
            <a:off x="514350" y="693450"/>
            <a:ext cx="8323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Create measures to calculate statistical values ​​about Price (In FactResellerSales table): </a:t>
            </a:r>
            <a:r>
              <a:rPr b="1" lang="en" sz="1600">
                <a:solidFill>
                  <a:schemeClr val="dk1"/>
                </a:solidFill>
              </a:rPr>
              <a:t>Average, median, min, max</a:t>
            </a:r>
            <a:r>
              <a:rPr lang="en" sz="1600">
                <a:solidFill>
                  <a:schemeClr val="dk1"/>
                </a:solidFill>
              </a:rPr>
              <a:t> and drag into table chart to show price values ​​(min, max, avg, median) by Productkey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Create a measure to count the number of orders (Using the FactResellerSales table)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/>
          <p:nvPr/>
        </p:nvSpPr>
        <p:spPr>
          <a:xfrm>
            <a:off x="3973468" y="514350"/>
            <a:ext cx="1084583" cy="386506"/>
          </a:xfrm>
          <a:custGeom>
            <a:rect b="b" l="l" r="r" t="t"/>
            <a:pathLst>
              <a:path extrusionOk="0" h="773012" w="2169166">
                <a:moveTo>
                  <a:pt x="0" y="0"/>
                </a:moveTo>
                <a:lnTo>
                  <a:pt x="2169167" y="0"/>
                </a:lnTo>
                <a:lnTo>
                  <a:pt x="2169167" y="773012"/>
                </a:lnTo>
                <a:lnTo>
                  <a:pt x="0" y="7730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64" name="Google Shape;364;p47"/>
          <p:cNvGrpSpPr/>
          <p:nvPr/>
        </p:nvGrpSpPr>
        <p:grpSpPr>
          <a:xfrm>
            <a:off x="6290611" y="530578"/>
            <a:ext cx="2339039" cy="201614"/>
            <a:chOff x="0" y="-38100"/>
            <a:chExt cx="6237436" cy="537637"/>
          </a:xfrm>
        </p:grpSpPr>
        <p:sp>
          <p:nvSpPr>
            <p:cNvPr id="365" name="Google Shape;365;p47"/>
            <p:cNvSpPr/>
            <p:nvPr/>
          </p:nvSpPr>
          <p:spPr>
            <a:xfrm>
              <a:off x="0" y="4053"/>
              <a:ext cx="491431" cy="491431"/>
            </a:xfrm>
            <a:custGeom>
              <a:rect b="b" l="l" r="r" t="t"/>
              <a:pathLst>
                <a:path extrusionOk="0" h="491431" w="491431">
                  <a:moveTo>
                    <a:pt x="0" y="0"/>
                  </a:moveTo>
                  <a:lnTo>
                    <a:pt x="491431" y="0"/>
                  </a:lnTo>
                  <a:lnTo>
                    <a:pt x="491431" y="491431"/>
                  </a:lnTo>
                  <a:lnTo>
                    <a:pt x="0" y="4914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66" name="Google Shape;366;p47"/>
            <p:cNvSpPr txBox="1"/>
            <p:nvPr/>
          </p:nvSpPr>
          <p:spPr>
            <a:xfrm>
              <a:off x="749101" y="-38100"/>
              <a:ext cx="5488335" cy="537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C6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fullstackdatascience.com</a:t>
              </a:r>
              <a:endParaRPr sz="700"/>
            </a:p>
          </p:txBody>
        </p:sp>
      </p:grpSp>
      <p:sp>
        <p:nvSpPr>
          <p:cNvPr id="367" name="Google Shape;367;p47"/>
          <p:cNvSpPr/>
          <p:nvPr/>
        </p:nvSpPr>
        <p:spPr>
          <a:xfrm>
            <a:off x="514350" y="514350"/>
            <a:ext cx="3110979" cy="4114800"/>
          </a:xfrm>
          <a:custGeom>
            <a:rect b="b" l="l" r="r" t="t"/>
            <a:pathLst>
              <a:path extrusionOk="0" h="1274980" w="963944">
                <a:moveTo>
                  <a:pt x="0" y="0"/>
                </a:moveTo>
                <a:lnTo>
                  <a:pt x="963944" y="0"/>
                </a:lnTo>
                <a:lnTo>
                  <a:pt x="963944" y="1274980"/>
                </a:lnTo>
                <a:lnTo>
                  <a:pt x="0" y="127498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67565" r="-67568" t="0"/>
            </a:stretch>
          </a:blipFill>
          <a:ln>
            <a:noFill/>
          </a:ln>
        </p:spPr>
      </p:sp>
      <p:sp>
        <p:nvSpPr>
          <p:cNvPr id="368" name="Google Shape;368;p47"/>
          <p:cNvSpPr txBox="1"/>
          <p:nvPr/>
        </p:nvSpPr>
        <p:spPr>
          <a:xfrm>
            <a:off x="3978300" y="1623300"/>
            <a:ext cx="4403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6000" u="none" cap="none" strike="noStrike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References</a:t>
            </a:r>
            <a:endParaRPr b="1" sz="1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369" name="Google Shape;369;p47"/>
          <p:cNvSpPr txBox="1"/>
          <p:nvPr/>
        </p:nvSpPr>
        <p:spPr>
          <a:xfrm>
            <a:off x="3920964" y="2651379"/>
            <a:ext cx="45162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4800" lvl="0" marL="457200" marR="0" rtl="0" algn="l">
              <a:lnSpc>
                <a:spcPct val="174028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-"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https://dataedo.com/samples/html/Data_warehouse/doc/AdventureWorksDW_4/home.html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0" name="Google Shape;370;p47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11</a:t>
            </a:r>
            <a:endParaRPr sz="700"/>
          </a:p>
        </p:txBody>
      </p:sp>
    </p:spTree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8"/>
          <p:cNvSpPr txBox="1"/>
          <p:nvPr/>
        </p:nvSpPr>
        <p:spPr>
          <a:xfrm>
            <a:off x="392250" y="672375"/>
            <a:ext cx="83595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600" u="none" cap="none" strike="noStrike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Thank you</a:t>
            </a:r>
            <a:endParaRPr b="1" sz="128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grpSp>
        <p:nvGrpSpPr>
          <p:cNvPr id="376" name="Google Shape;376;p48"/>
          <p:cNvGrpSpPr/>
          <p:nvPr/>
        </p:nvGrpSpPr>
        <p:grpSpPr>
          <a:xfrm>
            <a:off x="0" y="2732251"/>
            <a:ext cx="9144174" cy="2411295"/>
            <a:chOff x="0" y="0"/>
            <a:chExt cx="4824658" cy="1272250"/>
          </a:xfrm>
        </p:grpSpPr>
        <p:sp>
          <p:nvSpPr>
            <p:cNvPr id="377" name="Google Shape;377;p48"/>
            <p:cNvSpPr/>
            <p:nvPr/>
          </p:nvSpPr>
          <p:spPr>
            <a:xfrm>
              <a:off x="0" y="0"/>
              <a:ext cx="4824658" cy="1272250"/>
            </a:xfrm>
            <a:custGeom>
              <a:rect b="b" l="l" r="r" t="t"/>
              <a:pathLst>
                <a:path extrusionOk="0" h="1272250" w="4824658">
                  <a:moveTo>
                    <a:pt x="0" y="0"/>
                  </a:moveTo>
                  <a:lnTo>
                    <a:pt x="4824658" y="0"/>
                  </a:lnTo>
                  <a:lnTo>
                    <a:pt x="4824658" y="1272250"/>
                  </a:lnTo>
                  <a:lnTo>
                    <a:pt x="0" y="1272250"/>
                  </a:lnTo>
                  <a:close/>
                </a:path>
              </a:pathLst>
            </a:custGeom>
            <a:solidFill>
              <a:srgbClr val="D92D20"/>
            </a:solidFill>
            <a:ln cap="sq" cmpd="sng" w="28575">
              <a:solidFill>
                <a:srgbClr val="111111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378" name="Google Shape;378;p48"/>
            <p:cNvSpPr txBox="1"/>
            <p:nvPr/>
          </p:nvSpPr>
          <p:spPr>
            <a:xfrm>
              <a:off x="0" y="47625"/>
              <a:ext cx="4824600" cy="12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9" name="Google Shape;379;p48"/>
          <p:cNvSpPr/>
          <p:nvPr/>
        </p:nvSpPr>
        <p:spPr>
          <a:xfrm>
            <a:off x="514350" y="2952874"/>
            <a:ext cx="2757246" cy="1951537"/>
          </a:xfrm>
          <a:custGeom>
            <a:rect b="b" l="l" r="r" t="t"/>
            <a:pathLst>
              <a:path extrusionOk="0" h="1028478" w="1453094">
                <a:moveTo>
                  <a:pt x="71565" y="0"/>
                </a:moveTo>
                <a:lnTo>
                  <a:pt x="1381530" y="0"/>
                </a:lnTo>
                <a:cubicBezTo>
                  <a:pt x="1400510" y="0"/>
                  <a:pt x="1418713" y="7540"/>
                  <a:pt x="1432134" y="20961"/>
                </a:cubicBezTo>
                <a:cubicBezTo>
                  <a:pt x="1445554" y="34382"/>
                  <a:pt x="1453094" y="52585"/>
                  <a:pt x="1453094" y="71565"/>
                </a:cubicBezTo>
                <a:lnTo>
                  <a:pt x="1453094" y="956913"/>
                </a:lnTo>
                <a:cubicBezTo>
                  <a:pt x="1453094" y="996438"/>
                  <a:pt x="1421054" y="1028478"/>
                  <a:pt x="1381530" y="1028478"/>
                </a:cubicBezTo>
                <a:lnTo>
                  <a:pt x="71565" y="1028478"/>
                </a:lnTo>
                <a:cubicBezTo>
                  <a:pt x="32041" y="1028478"/>
                  <a:pt x="0" y="996438"/>
                  <a:pt x="0" y="956913"/>
                </a:cubicBezTo>
                <a:lnTo>
                  <a:pt x="0" y="71565"/>
                </a:lnTo>
                <a:cubicBezTo>
                  <a:pt x="0" y="32041"/>
                  <a:pt x="32041" y="0"/>
                  <a:pt x="71565" y="0"/>
                </a:cubicBezTo>
                <a:close/>
              </a:path>
            </a:pathLst>
          </a:custGeom>
          <a:solidFill>
            <a:srgbClr val="F5F5F5"/>
          </a:solidFill>
          <a:ln cap="rnd" cmpd="sng" w="19050">
            <a:solidFill>
              <a:srgbClr val="1111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8"/>
          <p:cNvSpPr txBox="1"/>
          <p:nvPr/>
        </p:nvSpPr>
        <p:spPr>
          <a:xfrm>
            <a:off x="514350" y="3043287"/>
            <a:ext cx="2758500" cy="18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332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9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1" name="Google Shape;381;p48"/>
          <p:cNvSpPr/>
          <p:nvPr/>
        </p:nvSpPr>
        <p:spPr>
          <a:xfrm>
            <a:off x="3469021" y="2952874"/>
            <a:ext cx="5158081" cy="1951537"/>
          </a:xfrm>
          <a:custGeom>
            <a:rect b="b" l="l" r="r" t="t"/>
            <a:pathLst>
              <a:path extrusionOk="0" h="1028478" w="2718356">
                <a:moveTo>
                  <a:pt x="38255" y="0"/>
                </a:moveTo>
                <a:lnTo>
                  <a:pt x="2680101" y="0"/>
                </a:lnTo>
                <a:cubicBezTo>
                  <a:pt x="2701229" y="0"/>
                  <a:pt x="2718356" y="17127"/>
                  <a:pt x="2718356" y="38255"/>
                </a:cubicBezTo>
                <a:lnTo>
                  <a:pt x="2718356" y="990223"/>
                </a:lnTo>
                <a:cubicBezTo>
                  <a:pt x="2718356" y="1000369"/>
                  <a:pt x="2714326" y="1010099"/>
                  <a:pt x="2707152" y="1017274"/>
                </a:cubicBezTo>
                <a:cubicBezTo>
                  <a:pt x="2699977" y="1024448"/>
                  <a:pt x="2690247" y="1028478"/>
                  <a:pt x="2680101" y="1028478"/>
                </a:cubicBezTo>
                <a:lnTo>
                  <a:pt x="38255" y="1028478"/>
                </a:lnTo>
                <a:cubicBezTo>
                  <a:pt x="17127" y="1028478"/>
                  <a:pt x="0" y="1011351"/>
                  <a:pt x="0" y="990223"/>
                </a:cubicBezTo>
                <a:lnTo>
                  <a:pt x="0" y="38255"/>
                </a:lnTo>
                <a:cubicBezTo>
                  <a:pt x="0" y="28109"/>
                  <a:pt x="4030" y="18379"/>
                  <a:pt x="11205" y="11205"/>
                </a:cubicBezTo>
                <a:cubicBezTo>
                  <a:pt x="18379" y="4030"/>
                  <a:pt x="28109" y="0"/>
                  <a:pt x="38255" y="0"/>
                </a:cubicBezTo>
                <a:close/>
              </a:path>
            </a:pathLst>
          </a:custGeom>
          <a:solidFill>
            <a:srgbClr val="F5F5F5"/>
          </a:solidFill>
          <a:ln cap="rnd" cmpd="sng" w="19050">
            <a:solidFill>
              <a:srgbClr val="1111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8"/>
          <p:cNvSpPr txBox="1"/>
          <p:nvPr/>
        </p:nvSpPr>
        <p:spPr>
          <a:xfrm>
            <a:off x="3983483" y="3124203"/>
            <a:ext cx="51606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332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48"/>
          <p:cNvSpPr/>
          <p:nvPr/>
        </p:nvSpPr>
        <p:spPr>
          <a:xfrm>
            <a:off x="763660" y="4427792"/>
            <a:ext cx="201359" cy="201358"/>
          </a:xfrm>
          <a:custGeom>
            <a:rect b="b" l="l" r="r" t="t"/>
            <a:pathLst>
              <a:path extrusionOk="0" h="402717" w="402717">
                <a:moveTo>
                  <a:pt x="0" y="0"/>
                </a:moveTo>
                <a:lnTo>
                  <a:pt x="402717" y="0"/>
                </a:lnTo>
                <a:lnTo>
                  <a:pt x="402717" y="402717"/>
                </a:lnTo>
                <a:lnTo>
                  <a:pt x="0" y="4027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4" name="Google Shape;384;p48"/>
          <p:cNvSpPr txBox="1"/>
          <p:nvPr/>
        </p:nvSpPr>
        <p:spPr>
          <a:xfrm>
            <a:off x="1047829" y="4472908"/>
            <a:ext cx="1948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900" u="none" cap="none" strike="noStrike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https://fullstackdatascience.com/</a:t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5" name="Google Shape;385;p48"/>
          <p:cNvSpPr/>
          <p:nvPr/>
        </p:nvSpPr>
        <p:spPr>
          <a:xfrm>
            <a:off x="763660" y="3218220"/>
            <a:ext cx="200025" cy="200025"/>
          </a:xfrm>
          <a:custGeom>
            <a:rect b="b" l="l" r="r" t="t"/>
            <a:pathLst>
              <a:path extrusionOk="0" h="400050" w="400050">
                <a:moveTo>
                  <a:pt x="0" y="0"/>
                </a:moveTo>
                <a:lnTo>
                  <a:pt x="400050" y="0"/>
                </a:lnTo>
                <a:lnTo>
                  <a:pt x="400050" y="400050"/>
                </a:lnTo>
                <a:lnTo>
                  <a:pt x="0" y="400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6" name="Google Shape;386;p48"/>
          <p:cNvSpPr txBox="1"/>
          <p:nvPr/>
        </p:nvSpPr>
        <p:spPr>
          <a:xfrm>
            <a:off x="1047829" y="3262670"/>
            <a:ext cx="1948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900" u="none" cap="none" strike="noStrike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096 574 90 25</a:t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7" name="Google Shape;387;p48"/>
          <p:cNvSpPr txBox="1"/>
          <p:nvPr/>
        </p:nvSpPr>
        <p:spPr>
          <a:xfrm>
            <a:off x="1047829" y="4069051"/>
            <a:ext cx="1948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900" u="none" cap="none" strike="noStrike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fullstackdatascience</a:t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8" name="Google Shape;388;p48"/>
          <p:cNvSpPr/>
          <p:nvPr/>
        </p:nvSpPr>
        <p:spPr>
          <a:xfrm>
            <a:off x="763660" y="4024601"/>
            <a:ext cx="200025" cy="200025"/>
          </a:xfrm>
          <a:custGeom>
            <a:rect b="b" l="l" r="r" t="t"/>
            <a:pathLst>
              <a:path extrusionOk="0" h="400050" w="400050">
                <a:moveTo>
                  <a:pt x="0" y="0"/>
                </a:moveTo>
                <a:lnTo>
                  <a:pt x="400050" y="0"/>
                </a:lnTo>
                <a:lnTo>
                  <a:pt x="400050" y="400050"/>
                </a:lnTo>
                <a:lnTo>
                  <a:pt x="0" y="400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9" name="Google Shape;389;p48"/>
          <p:cNvSpPr txBox="1"/>
          <p:nvPr/>
        </p:nvSpPr>
        <p:spPr>
          <a:xfrm>
            <a:off x="1047829" y="3665861"/>
            <a:ext cx="1948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900" u="none" cap="none" strike="noStrike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info@robusto.ai</a:t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0" name="Google Shape;390;p48"/>
          <p:cNvSpPr/>
          <p:nvPr/>
        </p:nvSpPr>
        <p:spPr>
          <a:xfrm>
            <a:off x="763660" y="3621411"/>
            <a:ext cx="200025" cy="200025"/>
          </a:xfrm>
          <a:custGeom>
            <a:rect b="b" l="l" r="r" t="t"/>
            <a:pathLst>
              <a:path extrusionOk="0" h="400050" w="400050">
                <a:moveTo>
                  <a:pt x="0" y="0"/>
                </a:moveTo>
                <a:lnTo>
                  <a:pt x="400050" y="0"/>
                </a:lnTo>
                <a:lnTo>
                  <a:pt x="400050" y="400050"/>
                </a:lnTo>
                <a:lnTo>
                  <a:pt x="0" y="400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91" name="Google Shape;391;p48"/>
          <p:cNvGrpSpPr/>
          <p:nvPr/>
        </p:nvGrpSpPr>
        <p:grpSpPr>
          <a:xfrm>
            <a:off x="5363205" y="3227857"/>
            <a:ext cx="58275" cy="1401266"/>
            <a:chOff x="0" y="0"/>
            <a:chExt cx="30697" cy="738130"/>
          </a:xfrm>
        </p:grpSpPr>
        <p:sp>
          <p:nvSpPr>
            <p:cNvPr id="392" name="Google Shape;392;p48"/>
            <p:cNvSpPr/>
            <p:nvPr/>
          </p:nvSpPr>
          <p:spPr>
            <a:xfrm>
              <a:off x="0" y="0"/>
              <a:ext cx="30697" cy="738130"/>
            </a:xfrm>
            <a:custGeom>
              <a:rect b="b" l="l" r="r" t="t"/>
              <a:pathLst>
                <a:path extrusionOk="0" h="738130" w="30697">
                  <a:moveTo>
                    <a:pt x="15348" y="0"/>
                  </a:moveTo>
                  <a:lnTo>
                    <a:pt x="15348" y="0"/>
                  </a:lnTo>
                  <a:cubicBezTo>
                    <a:pt x="19419" y="0"/>
                    <a:pt x="23323" y="1617"/>
                    <a:pt x="26201" y="4495"/>
                  </a:cubicBezTo>
                  <a:cubicBezTo>
                    <a:pt x="29080" y="7374"/>
                    <a:pt x="30697" y="11278"/>
                    <a:pt x="30697" y="15348"/>
                  </a:cubicBezTo>
                  <a:lnTo>
                    <a:pt x="30697" y="722781"/>
                  </a:lnTo>
                  <a:cubicBezTo>
                    <a:pt x="30697" y="726852"/>
                    <a:pt x="29080" y="730756"/>
                    <a:pt x="26201" y="733634"/>
                  </a:cubicBezTo>
                  <a:cubicBezTo>
                    <a:pt x="23323" y="736512"/>
                    <a:pt x="19419" y="738130"/>
                    <a:pt x="15348" y="738130"/>
                  </a:cubicBezTo>
                  <a:lnTo>
                    <a:pt x="15348" y="738130"/>
                  </a:lnTo>
                  <a:cubicBezTo>
                    <a:pt x="11278" y="738130"/>
                    <a:pt x="7374" y="736512"/>
                    <a:pt x="4495" y="733634"/>
                  </a:cubicBezTo>
                  <a:cubicBezTo>
                    <a:pt x="1617" y="730756"/>
                    <a:pt x="0" y="726852"/>
                    <a:pt x="0" y="722781"/>
                  </a:cubicBezTo>
                  <a:lnTo>
                    <a:pt x="0" y="15348"/>
                  </a:lnTo>
                  <a:cubicBezTo>
                    <a:pt x="0" y="11278"/>
                    <a:pt x="1617" y="7374"/>
                    <a:pt x="4495" y="4495"/>
                  </a:cubicBezTo>
                  <a:cubicBezTo>
                    <a:pt x="7374" y="1617"/>
                    <a:pt x="11278" y="0"/>
                    <a:pt x="15348" y="0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48"/>
            <p:cNvSpPr txBox="1"/>
            <p:nvPr/>
          </p:nvSpPr>
          <p:spPr>
            <a:xfrm>
              <a:off x="0" y="0"/>
              <a:ext cx="30600" cy="73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4" name="Google Shape;394;p48"/>
          <p:cNvSpPr txBox="1"/>
          <p:nvPr/>
        </p:nvSpPr>
        <p:spPr>
          <a:xfrm>
            <a:off x="5599797" y="3251670"/>
            <a:ext cx="1684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100" u="none" cap="none" strike="noStrike">
                <a:solidFill>
                  <a:srgbClr val="111111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CREATED BY</a:t>
            </a:r>
            <a:endParaRPr sz="700">
              <a:latin typeface="Bricolage Grotesque Light"/>
              <a:ea typeface="Bricolage Grotesque Light"/>
              <a:cs typeface="Bricolage Grotesque Light"/>
              <a:sym typeface="Bricolage Grotesque Light"/>
            </a:endParaRPr>
          </a:p>
        </p:txBody>
      </p:sp>
      <p:grpSp>
        <p:nvGrpSpPr>
          <p:cNvPr id="395" name="Google Shape;395;p48"/>
          <p:cNvGrpSpPr/>
          <p:nvPr/>
        </p:nvGrpSpPr>
        <p:grpSpPr>
          <a:xfrm>
            <a:off x="5599797" y="4335875"/>
            <a:ext cx="1684688" cy="400272"/>
            <a:chOff x="0" y="47625"/>
            <a:chExt cx="4492500" cy="1067392"/>
          </a:xfrm>
        </p:grpSpPr>
        <p:sp>
          <p:nvSpPr>
            <p:cNvPr id="396" name="Google Shape;396;p48"/>
            <p:cNvSpPr txBox="1"/>
            <p:nvPr/>
          </p:nvSpPr>
          <p:spPr>
            <a:xfrm>
              <a:off x="0" y="47625"/>
              <a:ext cx="4492500" cy="90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" sz="1100">
                  <a:solidFill>
                    <a:srgbClr val="111111"/>
                  </a:solidFill>
                  <a:latin typeface="Open Sans"/>
                  <a:ea typeface="Open Sans"/>
                  <a:cs typeface="Open Sans"/>
                  <a:sym typeface="Open Sans"/>
                </a:rPr>
                <a:t>Data Manager</a:t>
              </a:r>
              <a:endParaRPr b="1" sz="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7" name="Google Shape;397;p48"/>
            <p:cNvSpPr txBox="1"/>
            <p:nvPr/>
          </p:nvSpPr>
          <p:spPr>
            <a:xfrm>
              <a:off x="0" y="540517"/>
              <a:ext cx="2844300" cy="5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700">
                  <a:solidFill>
                    <a:srgbClr val="111111"/>
                  </a:solidFill>
                  <a:latin typeface="Open Sans"/>
                  <a:ea typeface="Open Sans"/>
                  <a:cs typeface="Open Sans"/>
                  <a:sym typeface="Open Sans"/>
                </a:rPr>
                <a:t>Hanoi, Vietnam</a:t>
              </a:r>
              <a:endParaRPr sz="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98" name="Google Shape;398;p48"/>
          <p:cNvSpPr txBox="1"/>
          <p:nvPr/>
        </p:nvSpPr>
        <p:spPr>
          <a:xfrm>
            <a:off x="5599798" y="3427246"/>
            <a:ext cx="273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400">
                <a:solidFill>
                  <a:srgbClr val="11111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Nguyen Tien Huy</a:t>
            </a:r>
            <a:endParaRPr sz="7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</p:txBody>
      </p:sp>
      <p:sp>
        <p:nvSpPr>
          <p:cNvPr id="399" name="Google Shape;399;p48"/>
          <p:cNvSpPr/>
          <p:nvPr/>
        </p:nvSpPr>
        <p:spPr>
          <a:xfrm>
            <a:off x="7735588" y="5143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00" name="Google Shape;400;p48"/>
          <p:cNvGrpSpPr/>
          <p:nvPr/>
        </p:nvGrpSpPr>
        <p:grpSpPr>
          <a:xfrm>
            <a:off x="5599910" y="4031761"/>
            <a:ext cx="2096290" cy="310920"/>
            <a:chOff x="5599798" y="3955593"/>
            <a:chExt cx="2096290" cy="310920"/>
          </a:xfrm>
        </p:grpSpPr>
        <p:sp>
          <p:nvSpPr>
            <p:cNvPr id="401" name="Google Shape;401;p48"/>
            <p:cNvSpPr/>
            <p:nvPr/>
          </p:nvSpPr>
          <p:spPr>
            <a:xfrm>
              <a:off x="5599798" y="3955593"/>
              <a:ext cx="159239" cy="159239"/>
            </a:xfrm>
            <a:custGeom>
              <a:rect b="b" l="l" r="r" t="t"/>
              <a:pathLst>
                <a:path extrusionOk="0" h="424638" w="424638">
                  <a:moveTo>
                    <a:pt x="0" y="0"/>
                  </a:moveTo>
                  <a:lnTo>
                    <a:pt x="424638" y="0"/>
                  </a:lnTo>
                  <a:lnTo>
                    <a:pt x="424638" y="424638"/>
                  </a:lnTo>
                  <a:lnTo>
                    <a:pt x="0" y="4246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02" name="Google Shape;402;p48"/>
            <p:cNvSpPr txBox="1"/>
            <p:nvPr/>
          </p:nvSpPr>
          <p:spPr>
            <a:xfrm>
              <a:off x="5805188" y="3965912"/>
              <a:ext cx="1890900" cy="30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17019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900">
                  <a:solidFill>
                    <a:srgbClr val="D92D20"/>
                  </a:solidFill>
                  <a:latin typeface="Open Sans"/>
                  <a:ea typeface="Open Sans"/>
                  <a:cs typeface="Open Sans"/>
                  <a:sym typeface="Open Sans"/>
                </a:rPr>
                <a:t>huynt@fullstackdatascience.com</a:t>
              </a:r>
              <a:endParaRPr sz="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l">
                <a:lnSpc>
                  <a:spcPct val="117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D92D2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403" name="Google Shape;403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79600" y="3294425"/>
            <a:ext cx="1292100" cy="1292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27"/>
          <p:cNvGrpSpPr/>
          <p:nvPr/>
        </p:nvGrpSpPr>
        <p:grpSpPr>
          <a:xfrm>
            <a:off x="0" y="0"/>
            <a:ext cx="3951810" cy="5143598"/>
            <a:chOff x="0" y="0"/>
            <a:chExt cx="2085058" cy="2713870"/>
          </a:xfrm>
        </p:grpSpPr>
        <p:sp>
          <p:nvSpPr>
            <p:cNvPr id="171" name="Google Shape;171;p27"/>
            <p:cNvSpPr/>
            <p:nvPr/>
          </p:nvSpPr>
          <p:spPr>
            <a:xfrm>
              <a:off x="0" y="0"/>
              <a:ext cx="2085058" cy="2713870"/>
            </a:xfrm>
            <a:custGeom>
              <a:rect b="b" l="l" r="r" t="t"/>
              <a:pathLst>
                <a:path extrusionOk="0" h="2713870" w="2085058">
                  <a:moveTo>
                    <a:pt x="0" y="0"/>
                  </a:moveTo>
                  <a:lnTo>
                    <a:pt x="2085058" y="0"/>
                  </a:lnTo>
                  <a:lnTo>
                    <a:pt x="2085058" y="2713870"/>
                  </a:lnTo>
                  <a:lnTo>
                    <a:pt x="0" y="2713870"/>
                  </a:lnTo>
                  <a:close/>
                </a:path>
              </a:pathLst>
            </a:custGeom>
            <a:solidFill>
              <a:srgbClr val="D92D20"/>
            </a:solidFill>
            <a:ln cap="sq" cmpd="sng" w="28575">
              <a:solidFill>
                <a:srgbClr val="111111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72" name="Google Shape;172;p27"/>
            <p:cNvSpPr txBox="1"/>
            <p:nvPr/>
          </p:nvSpPr>
          <p:spPr>
            <a:xfrm>
              <a:off x="0" y="47625"/>
              <a:ext cx="2085000" cy="26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3" name="Google Shape;173;p27"/>
          <p:cNvSpPr/>
          <p:nvPr/>
        </p:nvSpPr>
        <p:spPr>
          <a:xfrm>
            <a:off x="514350" y="4162858"/>
            <a:ext cx="1293147" cy="466292"/>
          </a:xfrm>
          <a:custGeom>
            <a:rect b="b" l="l" r="r" t="t"/>
            <a:pathLst>
              <a:path extrusionOk="0" h="932584" w="2586293">
                <a:moveTo>
                  <a:pt x="0" y="0"/>
                </a:moveTo>
                <a:lnTo>
                  <a:pt x="2586293" y="0"/>
                </a:lnTo>
                <a:lnTo>
                  <a:pt x="2586293" y="932584"/>
                </a:lnTo>
                <a:lnTo>
                  <a:pt x="0" y="9325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4" name="Google Shape;174;p27"/>
          <p:cNvSpPr txBox="1"/>
          <p:nvPr/>
        </p:nvSpPr>
        <p:spPr>
          <a:xfrm>
            <a:off x="514350" y="471367"/>
            <a:ext cx="343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Data Modeling</a:t>
            </a:r>
            <a:endParaRPr sz="3000">
              <a:solidFill>
                <a:schemeClr val="lt1"/>
              </a:solidFill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</p:txBody>
      </p:sp>
      <p:sp>
        <p:nvSpPr>
          <p:cNvPr id="175" name="Google Shape;175;p27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3</a:t>
            </a:r>
            <a:endParaRPr sz="700"/>
          </a:p>
        </p:txBody>
      </p:sp>
      <p:sp>
        <p:nvSpPr>
          <p:cNvPr id="176" name="Google Shape;176;p27"/>
          <p:cNvSpPr txBox="1"/>
          <p:nvPr/>
        </p:nvSpPr>
        <p:spPr>
          <a:xfrm>
            <a:off x="4449950" y="2010225"/>
            <a:ext cx="44997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solidFill>
                  <a:schemeClr val="dk1"/>
                </a:solidFill>
                <a:highlight>
                  <a:srgbClr val="E06666"/>
                </a:highlight>
              </a:rPr>
              <a:t>Data modeling in Power BI</a:t>
            </a:r>
            <a:r>
              <a:rPr lang="en" sz="2000">
                <a:solidFill>
                  <a:schemeClr val="dk1"/>
                </a:solidFill>
              </a:rPr>
              <a:t> is essential because it </a:t>
            </a:r>
            <a:r>
              <a:rPr lang="en" sz="2000">
                <a:solidFill>
                  <a:schemeClr val="dk1"/>
                </a:solidFill>
                <a:highlight>
                  <a:srgbClr val="E06666"/>
                </a:highlight>
              </a:rPr>
              <a:t>helps transform raw data into a structured, meaningful format</a:t>
            </a:r>
            <a:r>
              <a:rPr lang="en" sz="2000">
                <a:solidFill>
                  <a:schemeClr val="dk1"/>
                </a:solidFill>
              </a:rPr>
              <a:t> that enables efficient analysis, visualization, and reporting.</a:t>
            </a:r>
            <a:endParaRPr sz="2000">
              <a:solidFill>
                <a:schemeClr val="dk1"/>
              </a:solidFill>
              <a:highlight>
                <a:srgbClr val="E06666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6500" y="181949"/>
            <a:ext cx="4207650" cy="1446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/>
        </p:nvSpPr>
        <p:spPr>
          <a:xfrm>
            <a:off x="533400" y="203205"/>
            <a:ext cx="71628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Why Data Modeling matters?</a:t>
            </a:r>
            <a:endParaRPr b="1" sz="34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183" name="Google Shape;183;p28"/>
          <p:cNvSpPr/>
          <p:nvPr/>
        </p:nvSpPr>
        <p:spPr>
          <a:xfrm>
            <a:off x="7735588" y="2095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4" name="Google Shape;184;p28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sp>
        <p:nvSpPr>
          <p:cNvPr id="185" name="Google Shape;185;p28"/>
          <p:cNvSpPr txBox="1"/>
          <p:nvPr/>
        </p:nvSpPr>
        <p:spPr>
          <a:xfrm>
            <a:off x="533400" y="794225"/>
            <a:ext cx="80424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Better Performance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Relationships Between Tables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Accurate Calculations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Reusability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Flexibility and Customization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Supports Star Schema (Best Practice)</a:t>
            </a:r>
            <a:endParaRPr sz="2000"/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/>
        </p:nvSpPr>
        <p:spPr>
          <a:xfrm>
            <a:off x="533400" y="203205"/>
            <a:ext cx="71628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What is</a:t>
            </a:r>
            <a:r>
              <a:rPr b="1" lang="en" sz="34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Data Modeling </a:t>
            </a:r>
            <a:endParaRPr b="1" sz="34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191" name="Google Shape;191;p29"/>
          <p:cNvSpPr/>
          <p:nvPr/>
        </p:nvSpPr>
        <p:spPr>
          <a:xfrm>
            <a:off x="7735588" y="2095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2" name="Google Shape;192;p29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pic>
        <p:nvPicPr>
          <p:cNvPr id="193" name="Google Shape;1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399" y="952500"/>
            <a:ext cx="3380751" cy="357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194" name="Google Shape;194;p29"/>
          <p:cNvCxnSpPr/>
          <p:nvPr/>
        </p:nvCxnSpPr>
        <p:spPr>
          <a:xfrm flipH="1">
            <a:off x="3914250" y="1198650"/>
            <a:ext cx="1030200" cy="34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" name="Google Shape;195;p29"/>
          <p:cNvSpPr txBox="1"/>
          <p:nvPr/>
        </p:nvSpPr>
        <p:spPr>
          <a:xfrm>
            <a:off x="4944550" y="783550"/>
            <a:ext cx="3424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0000"/>
                </a:solidFill>
              </a:rPr>
              <a:t>This is not a data model</a:t>
            </a:r>
            <a:endParaRPr b="1" sz="2200">
              <a:solidFill>
                <a:srgbClr val="FF0000"/>
              </a:solidFill>
            </a:endParaRPr>
          </a:p>
        </p:txBody>
      </p:sp>
      <p:sp>
        <p:nvSpPr>
          <p:cNvPr id="196" name="Google Shape;196;p29"/>
          <p:cNvSpPr txBox="1"/>
          <p:nvPr/>
        </p:nvSpPr>
        <p:spPr>
          <a:xfrm>
            <a:off x="5032625" y="1562150"/>
            <a:ext cx="3938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0000"/>
                </a:solidFill>
              </a:rPr>
              <a:t>This is a composite of independent tables,</a:t>
            </a:r>
            <a:endParaRPr b="1" sz="2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0000"/>
                </a:solidFill>
              </a:rPr>
              <a:t>with no relationships.</a:t>
            </a:r>
            <a:endParaRPr b="1" sz="2200">
              <a:solidFill>
                <a:srgbClr val="FF0000"/>
              </a:solidFill>
            </a:endParaRPr>
          </a:p>
        </p:txBody>
      </p:sp>
      <p:sp>
        <p:nvSpPr>
          <p:cNvPr id="197" name="Google Shape;197;p29"/>
          <p:cNvSpPr txBox="1"/>
          <p:nvPr/>
        </p:nvSpPr>
        <p:spPr>
          <a:xfrm>
            <a:off x="4216675" y="3471275"/>
            <a:ext cx="492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Q:</a:t>
            </a:r>
            <a:r>
              <a:rPr lang="en"/>
              <a:t> Try creating a table with Product column in DimProduct and SalesAmount column in FactResellerSale?</a:t>
            </a:r>
            <a:endParaRPr/>
          </a:p>
        </p:txBody>
      </p:sp>
      <p:cxnSp>
        <p:nvCxnSpPr>
          <p:cNvPr id="198" name="Google Shape;198;p29"/>
          <p:cNvCxnSpPr>
            <a:stCxn id="196" idx="1"/>
          </p:cNvCxnSpPr>
          <p:nvPr/>
        </p:nvCxnSpPr>
        <p:spPr>
          <a:xfrm rot="10800000">
            <a:off x="3959825" y="2100950"/>
            <a:ext cx="1072800" cy="6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/>
        </p:nvSpPr>
        <p:spPr>
          <a:xfrm>
            <a:off x="533400" y="203205"/>
            <a:ext cx="71628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What is Data Modeling </a:t>
            </a:r>
            <a:endParaRPr b="1" sz="34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04" name="Google Shape;204;p30"/>
          <p:cNvSpPr/>
          <p:nvPr/>
        </p:nvSpPr>
        <p:spPr>
          <a:xfrm>
            <a:off x="7735588" y="2095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5" name="Google Shape;205;p30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cxnSp>
        <p:nvCxnSpPr>
          <p:cNvPr id="206" name="Google Shape;206;p30"/>
          <p:cNvCxnSpPr/>
          <p:nvPr/>
        </p:nvCxnSpPr>
        <p:spPr>
          <a:xfrm flipH="1">
            <a:off x="3914250" y="1198650"/>
            <a:ext cx="1030200" cy="34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7" name="Google Shape;207;p30"/>
          <p:cNvSpPr txBox="1"/>
          <p:nvPr/>
        </p:nvSpPr>
        <p:spPr>
          <a:xfrm>
            <a:off x="4944550" y="783550"/>
            <a:ext cx="3424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0000"/>
                </a:solidFill>
              </a:rPr>
              <a:t>This is a data model</a:t>
            </a:r>
            <a:endParaRPr b="1" sz="2200">
              <a:solidFill>
                <a:srgbClr val="FF0000"/>
              </a:solidFill>
            </a:endParaRPr>
          </a:p>
        </p:txBody>
      </p:sp>
      <p:sp>
        <p:nvSpPr>
          <p:cNvPr id="208" name="Google Shape;208;p30"/>
          <p:cNvSpPr txBox="1"/>
          <p:nvPr/>
        </p:nvSpPr>
        <p:spPr>
          <a:xfrm>
            <a:off x="5032625" y="1562150"/>
            <a:ext cx="3938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0000"/>
                </a:solidFill>
              </a:rPr>
              <a:t>Tables are connected to each other by </a:t>
            </a:r>
            <a:r>
              <a:rPr b="1" lang="en" sz="2200" u="sng">
                <a:solidFill>
                  <a:srgbClr val="FF0000"/>
                </a:solidFill>
              </a:rPr>
              <a:t>relationships</a:t>
            </a:r>
            <a:r>
              <a:rPr b="1" lang="en" sz="2200">
                <a:solidFill>
                  <a:srgbClr val="FF0000"/>
                </a:solidFill>
              </a:rPr>
              <a:t> through PKs and FKs.</a:t>
            </a:r>
            <a:endParaRPr b="1" sz="2200">
              <a:solidFill>
                <a:srgbClr val="FF0000"/>
              </a:solidFill>
            </a:endParaRPr>
          </a:p>
        </p:txBody>
      </p:sp>
      <p:sp>
        <p:nvSpPr>
          <p:cNvPr id="209" name="Google Shape;209;p30"/>
          <p:cNvSpPr txBox="1"/>
          <p:nvPr/>
        </p:nvSpPr>
        <p:spPr>
          <a:xfrm>
            <a:off x="4216675" y="3471275"/>
            <a:ext cx="492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Q:</a:t>
            </a:r>
            <a:r>
              <a:rPr lang="en"/>
              <a:t> Try creating a table with Product column in DimProduct and SalesAmount column in FactResellerSale?</a:t>
            </a:r>
            <a:endParaRPr/>
          </a:p>
        </p:txBody>
      </p:sp>
      <p:cxnSp>
        <p:nvCxnSpPr>
          <p:cNvPr id="210" name="Google Shape;210;p30"/>
          <p:cNvCxnSpPr>
            <a:stCxn id="208" idx="1"/>
          </p:cNvCxnSpPr>
          <p:nvPr/>
        </p:nvCxnSpPr>
        <p:spPr>
          <a:xfrm rot="10800000">
            <a:off x="3959825" y="2100950"/>
            <a:ext cx="1072800" cy="6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1" name="Google Shape;21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74405"/>
            <a:ext cx="3609451" cy="3808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/>
          <p:nvPr/>
        </p:nvSpPr>
        <p:spPr>
          <a:xfrm>
            <a:off x="533400" y="203205"/>
            <a:ext cx="71628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Star Schema</a:t>
            </a:r>
            <a:endParaRPr b="1" sz="34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17" name="Google Shape;217;p31"/>
          <p:cNvSpPr/>
          <p:nvPr/>
        </p:nvSpPr>
        <p:spPr>
          <a:xfrm>
            <a:off x="7735588" y="2095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8" name="Google Shape;218;p31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pic>
        <p:nvPicPr>
          <p:cNvPr id="219" name="Google Shape;21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7125" y="876925"/>
            <a:ext cx="3533525" cy="354001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0" name="Google Shape;220;p31"/>
          <p:cNvSpPr txBox="1"/>
          <p:nvPr/>
        </p:nvSpPr>
        <p:spPr>
          <a:xfrm>
            <a:off x="425500" y="876925"/>
            <a:ext cx="4927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CC0000"/>
                </a:solidFill>
              </a:rPr>
              <a:t>Fact tables</a:t>
            </a:r>
            <a:r>
              <a:rPr b="1" lang="en" sz="1200">
                <a:solidFill>
                  <a:srgbClr val="CC0000"/>
                </a:solidFill>
              </a:rPr>
              <a:t> </a:t>
            </a:r>
            <a:r>
              <a:rPr lang="en" sz="1200">
                <a:solidFill>
                  <a:srgbClr val="161616"/>
                </a:solidFill>
              </a:rPr>
              <a:t>store observations or events, and can be sales orders, stock balances, exchange rates, temperatures, and more. </a:t>
            </a:r>
            <a:endParaRPr sz="1200">
              <a:solidFill>
                <a:srgbClr val="16161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61616"/>
                </a:solidFill>
              </a:rPr>
              <a:t>A fact table contains dimension key columns that relate to dimension tables, and numeric measure columns. </a:t>
            </a:r>
            <a:endParaRPr/>
          </a:p>
        </p:txBody>
      </p:sp>
      <p:sp>
        <p:nvSpPr>
          <p:cNvPr id="221" name="Google Shape;221;p31"/>
          <p:cNvSpPr txBox="1"/>
          <p:nvPr/>
        </p:nvSpPr>
        <p:spPr>
          <a:xfrm>
            <a:off x="457200" y="1957650"/>
            <a:ext cx="492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61616"/>
                </a:solidFill>
              </a:rPr>
              <a:t>The dimension key columns determine the </a:t>
            </a:r>
            <a:r>
              <a:rPr i="1" lang="en" sz="1200">
                <a:solidFill>
                  <a:srgbClr val="161616"/>
                </a:solidFill>
                <a:highlight>
                  <a:srgbClr val="E06666"/>
                </a:highlight>
              </a:rPr>
              <a:t>dimensionality</a:t>
            </a:r>
            <a:r>
              <a:rPr lang="en" sz="1200">
                <a:solidFill>
                  <a:srgbClr val="161616"/>
                </a:solidFill>
              </a:rPr>
              <a:t> of a fact table, while the dimension key values determine the </a:t>
            </a:r>
            <a:r>
              <a:rPr i="1" lang="en" sz="1200">
                <a:solidFill>
                  <a:srgbClr val="161616"/>
                </a:solidFill>
                <a:highlight>
                  <a:srgbClr val="E06666"/>
                </a:highlight>
              </a:rPr>
              <a:t>granularity</a:t>
            </a:r>
            <a:r>
              <a:rPr lang="en" sz="1200">
                <a:solidFill>
                  <a:srgbClr val="161616"/>
                </a:solidFill>
              </a:rPr>
              <a:t> of a fact table.</a:t>
            </a:r>
            <a:endParaRPr/>
          </a:p>
        </p:txBody>
      </p:sp>
      <p:sp>
        <p:nvSpPr>
          <p:cNvPr id="222" name="Google Shape;222;p31"/>
          <p:cNvSpPr txBox="1"/>
          <p:nvPr/>
        </p:nvSpPr>
        <p:spPr>
          <a:xfrm>
            <a:off x="457200" y="2923625"/>
            <a:ext cx="492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FF0000"/>
                </a:solidFill>
              </a:rPr>
              <a:t>Dimension tables</a:t>
            </a:r>
            <a:r>
              <a:rPr b="1" lang="en" sz="1200">
                <a:solidFill>
                  <a:srgbClr val="FF0000"/>
                </a:solidFill>
              </a:rPr>
              <a:t> </a:t>
            </a:r>
            <a:r>
              <a:rPr lang="en" sz="1200">
                <a:solidFill>
                  <a:srgbClr val="161616"/>
                </a:solidFill>
              </a:rPr>
              <a:t>describe business entities—the </a:t>
            </a:r>
            <a:r>
              <a:rPr i="1" lang="en" sz="1200">
                <a:solidFill>
                  <a:srgbClr val="161616"/>
                </a:solidFill>
              </a:rPr>
              <a:t>things</a:t>
            </a:r>
            <a:r>
              <a:rPr lang="en" sz="1200">
                <a:solidFill>
                  <a:srgbClr val="161616"/>
                </a:solidFill>
              </a:rPr>
              <a:t> you model. Entities can include products, people, places, and concepts including time itself.</a:t>
            </a:r>
            <a:endParaRPr/>
          </a:p>
        </p:txBody>
      </p:sp>
      <p:sp>
        <p:nvSpPr>
          <p:cNvPr id="223" name="Google Shape;223;p31"/>
          <p:cNvSpPr txBox="1"/>
          <p:nvPr/>
        </p:nvSpPr>
        <p:spPr>
          <a:xfrm>
            <a:off x="1163150" y="4610225"/>
            <a:ext cx="786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</a:rPr>
              <a:t>https://dataedo.com/samples/html/Data_warehouse/doc/AdventureWorksDW_4/home.html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/>
          <p:nvPr/>
        </p:nvSpPr>
        <p:spPr>
          <a:xfrm>
            <a:off x="533400" y="203205"/>
            <a:ext cx="71628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Example of </a:t>
            </a:r>
            <a:r>
              <a:rPr b="1" lang="en" sz="34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Star Schema</a:t>
            </a:r>
            <a:endParaRPr b="1" sz="34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29" name="Google Shape;229;p32"/>
          <p:cNvSpPr/>
          <p:nvPr/>
        </p:nvSpPr>
        <p:spPr>
          <a:xfrm>
            <a:off x="7735588" y="2095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0" name="Google Shape;230;p32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pic>
        <p:nvPicPr>
          <p:cNvPr id="231" name="Google Shape;23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222348"/>
            <a:ext cx="4406425" cy="2833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2" name="Google Shape;23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1275" y="1244538"/>
            <a:ext cx="3899374" cy="28337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/>
          <p:nvPr/>
        </p:nvSpPr>
        <p:spPr>
          <a:xfrm>
            <a:off x="533400" y="203205"/>
            <a:ext cx="71628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Relationship Purpose</a:t>
            </a:r>
            <a:endParaRPr b="1" sz="34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38" name="Google Shape;238;p33"/>
          <p:cNvSpPr/>
          <p:nvPr/>
        </p:nvSpPr>
        <p:spPr>
          <a:xfrm>
            <a:off x="7735588" y="2095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9" name="Google Shape;239;p33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pic>
        <p:nvPicPr>
          <p:cNvPr id="240" name="Google Shape;240;p33" title="animation-filter-propagation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600" y="762830"/>
            <a:ext cx="7496347" cy="421669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